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9"/>
  </p:notesMasterIdLst>
  <p:sldIdLst>
    <p:sldId id="2962" r:id="rId5"/>
    <p:sldId id="267" r:id="rId6"/>
    <p:sldId id="264" r:id="rId7"/>
    <p:sldId id="259" r:id="rId8"/>
    <p:sldId id="2835" r:id="rId9"/>
    <p:sldId id="2877" r:id="rId10"/>
    <p:sldId id="3151" r:id="rId11"/>
    <p:sldId id="2969" r:id="rId12"/>
    <p:sldId id="3152" r:id="rId13"/>
    <p:sldId id="2973" r:id="rId14"/>
    <p:sldId id="2970" r:id="rId15"/>
    <p:sldId id="3153" r:id="rId16"/>
    <p:sldId id="2863" r:id="rId17"/>
    <p:sldId id="2709" r:id="rId18"/>
    <p:sldId id="3041" r:id="rId19"/>
    <p:sldId id="2862" r:id="rId20"/>
    <p:sldId id="3154" r:id="rId21"/>
    <p:sldId id="3155" r:id="rId22"/>
    <p:sldId id="2874" r:id="rId23"/>
    <p:sldId id="3135" r:id="rId24"/>
    <p:sldId id="3134" r:id="rId25"/>
    <p:sldId id="3132" r:id="rId26"/>
    <p:sldId id="3133" r:id="rId27"/>
    <p:sldId id="313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9920061-A2A8-643B-B9EB-092A9610E616}" name="Jess Hoskins" initials="JH" userId="S::jess@bumsonseats.org::c279b4b7-5a1e-44c8-afb7-0c98218479a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D5DF"/>
    <a:srgbClr val="AFE2DB"/>
    <a:srgbClr val="616161"/>
    <a:srgbClr val="6BC5E0"/>
    <a:srgbClr val="EEFAFC"/>
    <a:srgbClr val="B1E2DB"/>
    <a:srgbClr val="F8C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2"/>
  </p:normalViewPr>
  <p:slideViewPr>
    <p:cSldViewPr snapToGrid="0">
      <p:cViewPr varScale="1">
        <p:scale>
          <a:sx n="106" d="100"/>
          <a:sy n="106" d="100"/>
        </p:scale>
        <p:origin x="7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6F18D2-D2FC-BE4D-91D8-88B03132DF22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9CAE8-C032-D746-9A61-FE9D92D47D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361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311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365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204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6635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4218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D0FCBF-3CB2-084C-9049-D000FB843B33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435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solidFill>
                  <a:srgbClr val="616161"/>
                </a:solidFill>
                <a:latin typeface="Gotham Rounded Bold" panose="02000000000000000000" pitchFamily="50" charset="0"/>
              </a:rPr>
              <a:t>Create tickets or pre-spend packages for your core and corporate consumer </a:t>
            </a:r>
            <a:r>
              <a:rPr lang="en-US" sz="1200">
                <a:solidFill>
                  <a:srgbClr val="616161"/>
                </a:solidFill>
              </a:rPr>
              <a:t>– </a:t>
            </a:r>
            <a:r>
              <a:rPr lang="en-US" sz="1200" kern="1200">
                <a:solidFill>
                  <a:srgbClr val="616161"/>
                </a:solidFill>
                <a:latin typeface="+mn-lt"/>
                <a:ea typeface="+mn-ea"/>
                <a:cs typeface="+mn-cs"/>
              </a:rPr>
              <a:t>Maximise pre-spends by offering affordable packages with premiumisation options. 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CAE8-C032-D746-9A61-FE9D92D47D1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19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1. </a:t>
            </a:r>
            <a:r>
              <a:rPr lang="en-GB" b="1"/>
              <a:t>Sports bookers preferred small number of pre-book packages – too much choice was off-putting. 2) no surprises here – Burgers/chips/wings etc. 3) Not queuing at bar &amp; want to pay on mobile 4) No Qing at door 5) surprisingly type of beer was low on list, but venues with a later than millennial cust base will want draught. Plastic glasses –cant be avoided if that’s your licence stipulation – but wobbly plastics are a much mentioned insight on sports bookings, as is WARM BEER – yuck!</a:t>
            </a:r>
            <a:endParaRPr b="1"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12925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From £76 a quarter </a:t>
            </a:r>
            <a:endParaRPr/>
          </a:p>
        </p:txBody>
      </p:sp>
      <p:sp>
        <p:nvSpPr>
          <p:cNvPr id="340" name="Google Shape;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38267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WHAT DOES GOOD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9CAE8-C032-D746-9A61-FE9D92D47D1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668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/>
              <a:t>WHERE IS THE WINE???</a:t>
            </a: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5312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61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102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1C0C-8E04-6F16-4AF0-4A81D2B16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E0EFC-0B74-D2C9-F902-C677D283B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CDB768-AADD-2D08-12D5-6C798F9DA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A439-E01B-99F1-31EB-2FCF80350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FE44A-1F14-C7C5-6879-DA62E56AF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7156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78E2C-C24F-45B4-9836-7B3F01375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6D6A12-0C1B-7296-6CB0-220D95BEE1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5F97F-3581-5E98-3125-6D4EE8B3F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DA9F66-B7EC-E0F3-6D51-754487064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45C46-34F8-6682-ECA6-5977BA7F7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937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8371DD-9F4E-AB16-3C4E-83DD425206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C9B0C-3623-B4C1-56E9-4E0DA8C576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5510D-AED3-4E03-2844-F2D8EB5A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8D4F0-8DC1-5F81-E70A-1685289F6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FB451-F554-572F-0C1C-14CB5DA2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1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C2287-CF05-FA54-B9F4-6635D776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28595-0278-1268-69DB-B37620C72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9B185-E4A5-DA3D-BC80-04557CDA0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6773F-0CBA-D5AA-65C1-0FBE970C1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2AFB0C-BFAE-DAA2-6B11-B4A73CC2E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7242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66B4E-F0EE-52A4-E4CA-1E8F2D5F1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8A916-E03B-0DC8-21C9-EEA4A66190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B942-A81D-38BF-3553-3F2F4EF8B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1F3AA-FAA6-13B2-D34F-122C5EDE5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D6CDD2-4BA8-DA2A-C61E-2F99643BA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8293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62D31-BEFA-D005-14F4-5874F616F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96CE4-9609-122E-E29B-8DFBFD9666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6B1F50-F239-F0B9-F4D4-3EE1769E0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F2FD47-4B32-B4A3-BB90-721DCFC65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AD29D-B5A0-25F6-8BAF-9270A0444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0C225B-2989-B631-7FF9-3C89096F4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03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65F5A-B327-480A-6688-8EDFBD597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ADF12-16C4-9410-3929-29BF471B25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A8D042-9898-67D6-6180-2967D5024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92A9A1-C462-7C22-70CE-46E775C63B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3C8879-10D7-0AC3-2EE7-522423E2D8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813427-41BA-D541-AEF6-60F91A106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A21DE0-2E76-FBED-6990-DF8C3C46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017EED-13CB-FC31-BCF3-20C461C4D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26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7511E-8C53-F713-77DA-1F15D6E8D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4E12EC-2514-157E-9C86-6C2FA3E97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7726E-E8AD-4EE5-D31A-D5879202C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75CB7-547D-4853-3FDA-EC269439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4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F346F86-4F93-19EB-F84A-0603DC25B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C67627-5331-F62E-57ED-D3212B1DF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061CF-9081-AFA9-731B-A24AFEBE5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893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C3617-FB4B-5C91-3BBD-29D613717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354B5-2B8E-6A08-00F1-94ACB8BBC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B05C67-2C88-400A-A45F-B6E4E7F75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8D7113-3DEF-0643-1DF6-5227E7007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B7969-5B02-D031-F772-001E201B5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0465B-4E4C-302A-AFA2-1089A5CDB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835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3BC7-282F-6172-37A8-47BB0A045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9DA091-E405-CFCC-F959-E8616B43B2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8AE8F-19C0-FF81-994D-E0E1EE45FD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364F8E-62CB-6CBD-EFDC-4A5624CF4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8B989-F0C4-1582-2198-146E14E87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D6FF6D-F5F3-A458-EF43-D3A9A4F6C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40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A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EED7DF-87A1-7CF6-8E3A-63201471A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CBD70-540F-13A6-69A9-835086FC7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BA2C7-5B1A-16E5-2391-4C23F13025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C69DA-A654-8041-9167-3102CCD884CA}" type="datetimeFigureOut">
              <a:rPr lang="en-GB" smtClean="0"/>
              <a:t>07/10/2022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5715D-7A2B-2320-F1EB-2CC2531810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C5F92-4F70-47F4-2DC3-CC5076BD7B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EB3B-2EFD-BD4A-A8B8-B6E511F4B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400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2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63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51.png"/><Relationship Id="rId4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6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5" Type="http://schemas.openxmlformats.org/officeDocument/2006/relationships/image" Target="../media/image72.png"/><Relationship Id="rId4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svg"/><Relationship Id="rId3" Type="http://schemas.openxmlformats.org/officeDocument/2006/relationships/image" Target="../media/image76.jpeg"/><Relationship Id="rId7" Type="http://schemas.openxmlformats.org/officeDocument/2006/relationships/image" Target="../media/image80.svg"/><Relationship Id="rId12" Type="http://schemas.openxmlformats.org/officeDocument/2006/relationships/image" Target="../media/image85.png"/><Relationship Id="rId2" Type="http://schemas.openxmlformats.org/officeDocument/2006/relationships/image" Target="../media/image75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svg"/><Relationship Id="rId5" Type="http://schemas.openxmlformats.org/officeDocument/2006/relationships/image" Target="../media/image78.jpeg"/><Relationship Id="rId15" Type="http://schemas.openxmlformats.org/officeDocument/2006/relationships/image" Target="../media/image88.sv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svg"/><Relationship Id="rId1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26" Type="http://schemas.openxmlformats.org/officeDocument/2006/relationships/image" Target="../media/image30.svg"/><Relationship Id="rId21" Type="http://schemas.openxmlformats.org/officeDocument/2006/relationships/image" Target="../media/image25.png"/><Relationship Id="rId34" Type="http://schemas.openxmlformats.org/officeDocument/2006/relationships/image" Target="../media/image38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5" Type="http://schemas.openxmlformats.org/officeDocument/2006/relationships/image" Target="../media/image29.png"/><Relationship Id="rId33" Type="http://schemas.openxmlformats.org/officeDocument/2006/relationships/image" Target="../media/image37.sv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24" Type="http://schemas.openxmlformats.org/officeDocument/2006/relationships/image" Target="../media/image28.png"/><Relationship Id="rId32" Type="http://schemas.openxmlformats.org/officeDocument/2006/relationships/image" Target="../media/image36.png"/><Relationship Id="rId37" Type="http://schemas.openxmlformats.org/officeDocument/2006/relationships/image" Target="../media/image1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28" Type="http://schemas.openxmlformats.org/officeDocument/2006/relationships/image" Target="../media/image32.png"/><Relationship Id="rId36" Type="http://schemas.openxmlformats.org/officeDocument/2006/relationships/image" Target="../media/image40.sv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31" Type="http://schemas.openxmlformats.org/officeDocument/2006/relationships/image" Target="../media/image35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Relationship Id="rId22" Type="http://schemas.openxmlformats.org/officeDocument/2006/relationships/image" Target="../media/image26.png"/><Relationship Id="rId27" Type="http://schemas.openxmlformats.org/officeDocument/2006/relationships/image" Target="../media/image31.png"/><Relationship Id="rId30" Type="http://schemas.openxmlformats.org/officeDocument/2006/relationships/image" Target="../media/image34.png"/><Relationship Id="rId35" Type="http://schemas.openxmlformats.org/officeDocument/2006/relationships/image" Target="../media/image39.png"/><Relationship Id="rId8" Type="http://schemas.openxmlformats.org/officeDocument/2006/relationships/image" Target="../media/image12.sv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4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5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-19424"/>
            <a:ext cx="7843661" cy="6906706"/>
          </a:xfrm>
          <a:prstGeom prst="rect">
            <a:avLst/>
          </a:prstGeom>
          <a:solidFill>
            <a:srgbClr val="A1D5DF"/>
          </a:solidFill>
        </p:spPr>
      </p:sp>
      <p:sp>
        <p:nvSpPr>
          <p:cNvPr id="10" name="TextBox 10"/>
          <p:cNvSpPr txBox="1"/>
          <p:nvPr/>
        </p:nvSpPr>
        <p:spPr>
          <a:xfrm>
            <a:off x="437925" y="2869359"/>
            <a:ext cx="6916870" cy="749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3"/>
              </a:lnSpc>
            </a:pPr>
            <a:endParaRPr lang="en-US" sz="3200">
              <a:solidFill>
                <a:srgbClr val="FEFEFE"/>
              </a:solidFill>
              <a:latin typeface="Gotham Rounded Bold" panose="02000000000000000000" pitchFamily="50" charset="0"/>
            </a:endParaRPr>
          </a:p>
          <a:p>
            <a:pPr algn="ctr">
              <a:lnSpc>
                <a:spcPts val="2893"/>
              </a:lnSpc>
            </a:pPr>
            <a:endParaRPr lang="en-US" sz="3200">
              <a:solidFill>
                <a:srgbClr val="FEFEFE"/>
              </a:solidFill>
              <a:latin typeface="Gotham Rounded Bold" panose="02000000000000000000" pitchFamily="50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47DE820-FCE2-5E13-3B8E-1CF18B2AD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00355" y="5895247"/>
            <a:ext cx="3960031" cy="891928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46FDD0A2-092E-7B8E-F51D-EBC28091DEF0}"/>
              </a:ext>
            </a:extLst>
          </p:cNvPr>
          <p:cNvSpPr txBox="1"/>
          <p:nvPr/>
        </p:nvSpPr>
        <p:spPr>
          <a:xfrm>
            <a:off x="463394" y="2311400"/>
            <a:ext cx="69168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>
                <a:solidFill>
                  <a:srgbClr val="FEFEFE"/>
                </a:solidFill>
                <a:latin typeface="Gotham Rounded Bold" panose="02000000000000000000" pitchFamily="50" charset="0"/>
              </a:rPr>
              <a:t>Christmas v Sport</a:t>
            </a:r>
          </a:p>
        </p:txBody>
      </p:sp>
      <p:pic>
        <p:nvPicPr>
          <p:cNvPr id="5" name="Picture 4" descr="A person in a santa suit&#10;&#10;Description automatically generated with low confidence">
            <a:extLst>
              <a:ext uri="{FF2B5EF4-FFF2-40B4-BE49-F238E27FC236}">
                <a16:creationId xmlns:a16="http://schemas.microsoft.com/office/drawing/2014/main" id="{E69596CF-87A6-00A7-0B1A-AC438D781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</a:blip>
          <a:srcRect l="32636" r="2172"/>
          <a:stretch/>
        </p:blipFill>
        <p:spPr>
          <a:xfrm>
            <a:off x="7843661" y="-19424"/>
            <a:ext cx="4368800" cy="687742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911F17C-45F3-52AB-11EB-38E4FA34E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281006" y="350492"/>
            <a:ext cx="4380371" cy="1320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4CB4A04-31D4-D473-FC75-D63AF0C5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463289" y="3628272"/>
            <a:ext cx="4380371" cy="13200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33DB662-29D3-A0B4-CFEA-DC8D018C6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0" y="4534238"/>
            <a:ext cx="4380371" cy="132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044BB3D-1C46-EFC0-D505-BDC20FA7A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603326" y="40987"/>
            <a:ext cx="4380371" cy="13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1130D8-D0BE-1EF7-9F08-A37B1A410D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0" y="2792317"/>
            <a:ext cx="4380371" cy="1320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CFCBBCB-94FC-17FD-76A5-6F13E9628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896360" y="5450729"/>
            <a:ext cx="4380371" cy="1320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2B834E88-E637-A41D-79BC-B7A36788DB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025362" y="1849628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997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D7B05-9B91-B947-A564-0D0E8FCB811F}"/>
              </a:ext>
            </a:extLst>
          </p:cNvPr>
          <p:cNvSpPr txBox="1"/>
          <p:nvPr/>
        </p:nvSpPr>
        <p:spPr>
          <a:xfrm>
            <a:off x="4815839" y="2147707"/>
            <a:ext cx="6867847" cy="444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System Set up: </a:t>
            </a:r>
          </a:p>
          <a:p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Booking system settings will need to continually be updated as we move throughout the tournament, to accommodate the different game outcomes.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If you are delivering both Festive and Footie AND you have limited bookable space, there will be some pinch points particularly in the final stages of the game.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Decide now what the pre-booked priority is for your business and what that looks like in room/table/system set up so you can respond to customer demand quickly.</a:t>
            </a:r>
            <a:endParaRPr lang="en-GB" b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marL="458100" indent="-342900">
              <a:lnSpc>
                <a:spcPct val="110000"/>
              </a:lnSpc>
              <a:buFont typeface="Wingdings" pitchFamily="2" charset="2"/>
              <a:buChar char="ü"/>
            </a:pPr>
            <a:endParaRPr lang="en-GB" sz="1400" i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4815839" y="598690"/>
            <a:ext cx="7376160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  <a:p>
            <a:r>
              <a:rPr lang="en-GB" sz="40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4" name="Picture 3" descr="A picture containing text, person, indoor, preparing&#10;&#10;Description automatically generated">
            <a:extLst>
              <a:ext uri="{FF2B5EF4-FFF2-40B4-BE49-F238E27FC236}">
                <a16:creationId xmlns:a16="http://schemas.microsoft.com/office/drawing/2014/main" id="{15C884DC-7D2F-D210-D1AD-3C95BE92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84" t="-800" r="12975" b="800"/>
          <a:stretch/>
        </p:blipFill>
        <p:spPr>
          <a:xfrm rot="21133300">
            <a:off x="308123" y="1520249"/>
            <a:ext cx="4100134" cy="4060407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1C93C1A0-C19C-0279-530C-7F87AE4148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8503919" y="337080"/>
            <a:ext cx="4380371" cy="13200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D92D296-FE09-0EAD-2941-E0A9D9F5A6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5051551" y="656563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31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D7B05-9B91-B947-A564-0D0E8FCB811F}"/>
              </a:ext>
            </a:extLst>
          </p:cNvPr>
          <p:cNvSpPr txBox="1"/>
          <p:nvPr/>
        </p:nvSpPr>
        <p:spPr>
          <a:xfrm>
            <a:off x="4436011" y="2285495"/>
            <a:ext cx="6380166" cy="33983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2400" indent="-457200">
              <a:lnSpc>
                <a:spcPct val="110000"/>
              </a:lnSpc>
            </a:pPr>
            <a:r>
              <a:rPr lang="en-GB" sz="20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Tell Your Team, Tell Your Customers: </a:t>
            </a:r>
            <a:r>
              <a:rPr lang="en-GB"/>
              <a:t> </a:t>
            </a:r>
          </a:p>
          <a:p>
            <a:pPr marL="572400" indent="-457200">
              <a:lnSpc>
                <a:spcPct val="110000"/>
              </a:lnSpc>
            </a:pPr>
            <a:endParaRPr lang="en-GB"/>
          </a:p>
          <a:p>
            <a:pPr marL="4009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1"/>
              <a:t>Be transparent with your customers; </a:t>
            </a:r>
            <a:r>
              <a:rPr lang="en-GB"/>
              <a:t>if you are taking festive bookings alongside footie ones be upfront in communicating this.  Don’t assume customer awareness of games and times!</a:t>
            </a:r>
          </a:p>
          <a:p>
            <a:pPr marL="4009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en-GB"/>
          </a:p>
          <a:p>
            <a:pPr marL="4009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GB" b="1"/>
              <a:t>Ensure your whole team are briefed </a:t>
            </a:r>
            <a:r>
              <a:rPr lang="en-GB"/>
              <a:t>and updated regularly and understand the booking process and arrangements for both occasions. </a:t>
            </a:r>
            <a:endParaRPr lang="en-GB" b="1" i="1"/>
          </a:p>
          <a:p>
            <a:pPr marL="572400" indent="-457200">
              <a:lnSpc>
                <a:spcPct val="110000"/>
              </a:lnSpc>
            </a:pPr>
            <a:endParaRPr lang="en-GB" b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marL="458100" indent="-342900">
              <a:lnSpc>
                <a:spcPct val="110000"/>
              </a:lnSpc>
              <a:buFont typeface="Wingdings" pitchFamily="2" charset="2"/>
              <a:buChar char="ü"/>
            </a:pPr>
            <a:endParaRPr lang="en-GB" sz="1400" i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4565908" y="598690"/>
            <a:ext cx="7626091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  <a:p>
            <a:r>
              <a:rPr lang="en-GB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  <a:p>
            <a:endParaRPr lang="en-GB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5F62FE5F-E0B7-E7E9-0CC1-276545EB2A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0" t="13511" r="10162"/>
          <a:stretch/>
        </p:blipFill>
        <p:spPr>
          <a:xfrm rot="20807780">
            <a:off x="588145" y="1771797"/>
            <a:ext cx="3540091" cy="424200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F46E6CFA-168D-0A6B-504C-1803D75E1A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8378953" y="555647"/>
            <a:ext cx="4380371" cy="1320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A415C4D3-C278-6B34-DE3B-9B96C4ABB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4832095" y="621154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2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D7B05-9B91-B947-A564-0D0E8FCB811F}"/>
              </a:ext>
            </a:extLst>
          </p:cNvPr>
          <p:cNvSpPr txBox="1"/>
          <p:nvPr/>
        </p:nvSpPr>
        <p:spPr>
          <a:xfrm>
            <a:off x="4815839" y="2143106"/>
            <a:ext cx="7376160" cy="373377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2400" indent="-457200">
              <a:lnSpc>
                <a:spcPct val="110000"/>
              </a:lnSpc>
            </a:pPr>
            <a:endParaRPr lang="en-GB" sz="2000" b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r>
              <a:rPr lang="en-GB" sz="2000" b="1"/>
              <a:t>Planning and timings</a:t>
            </a:r>
            <a:r>
              <a:rPr lang="en-GB" sz="20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: </a:t>
            </a:r>
          </a:p>
          <a:p>
            <a:endParaRPr lang="en-GB" sz="2000"/>
          </a:p>
          <a:p>
            <a:r>
              <a:rPr lang="en-GB" sz="2000"/>
              <a:t>Keep up to date with the results and changing outcomes after the group stages so you can move quickly from Plan A to Plan B or C!</a:t>
            </a:r>
          </a:p>
          <a:p>
            <a:endParaRPr lang="en-GB" sz="2000"/>
          </a:p>
          <a:p>
            <a:r>
              <a:rPr lang="en-GB" sz="2000"/>
              <a:t> </a:t>
            </a:r>
            <a:endParaRPr lang="en-GB" sz="2000" b="1"/>
          </a:p>
          <a:p>
            <a:pPr fontAlgn="base"/>
            <a:r>
              <a:rPr lang="en-GB" sz="2000" b="1" cap="all"/>
              <a:t>FINAL</a:t>
            </a:r>
            <a:r>
              <a:rPr lang="en-GB" sz="2000" b="1"/>
              <a:t> </a:t>
            </a:r>
          </a:p>
          <a:p>
            <a:pPr fontAlgn="base"/>
            <a:r>
              <a:rPr lang="en-GB" sz="2000" b="1"/>
              <a:t>Sunday, December 18</a:t>
            </a:r>
          </a:p>
          <a:p>
            <a:pPr fontAlgn="base"/>
            <a:r>
              <a:rPr lang="en-GB" sz="2000" b="1"/>
              <a:t>3pm</a:t>
            </a:r>
          </a:p>
          <a:p>
            <a:r>
              <a:rPr lang="en-GB" sz="2000"/>
              <a:t> </a:t>
            </a:r>
            <a:endParaRPr lang="en-GB" sz="2000" b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marL="458100" indent="-342900">
              <a:lnSpc>
                <a:spcPct val="110000"/>
              </a:lnSpc>
              <a:buFont typeface="Wingdings" pitchFamily="2" charset="2"/>
              <a:buChar char="ü"/>
            </a:pPr>
            <a:endParaRPr lang="en-GB" sz="1400" i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4815839" y="598690"/>
            <a:ext cx="7376160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  <a:p>
            <a:r>
              <a:rPr lang="en-GB" sz="40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3" name="Picture 2" descr="A person in a santa suit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EDBDB9B5-49F4-1868-A511-0B57ECF6F5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68" r="22458"/>
          <a:stretch/>
        </p:blipFill>
        <p:spPr>
          <a:xfrm rot="20999580">
            <a:off x="509530" y="1375888"/>
            <a:ext cx="3697320" cy="4929744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CE006317-8824-BE93-160E-92B9783A0B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8597391" y="143234"/>
            <a:ext cx="4380371" cy="1320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0B2CE507-0783-2D7A-475C-EAE02FD05C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5002783" y="621154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1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2021​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>
            <a:off x="0" y="-28900"/>
            <a:ext cx="12192000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pPr lvl="0">
              <a:buSzPts val="1200"/>
            </a:pPr>
            <a:r>
              <a:rPr lang="en-GB"/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4DAF7-46C3-E746-9624-8EA7976EB6D8}"/>
              </a:ext>
            </a:extLst>
          </p:cNvPr>
          <p:cNvSpPr txBox="1"/>
          <p:nvPr/>
        </p:nvSpPr>
        <p:spPr>
          <a:xfrm>
            <a:off x="124071" y="355455"/>
            <a:ext cx="1001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WORLD CUP BOOKER - WANTS &amp; NEEDS</a:t>
            </a:r>
            <a:endParaRPr lang="en-US" sz="36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6C439-9340-F94E-B5B5-DD9C46A4114E}"/>
              </a:ext>
            </a:extLst>
          </p:cNvPr>
          <p:cNvSpPr txBox="1"/>
          <p:nvPr/>
        </p:nvSpPr>
        <p:spPr>
          <a:xfrm>
            <a:off x="948820" y="3699648"/>
            <a:ext cx="192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/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DE59B2C-5D58-40F4-94AA-59DBAD57C16A}"/>
              </a:ext>
            </a:extLst>
          </p:cNvPr>
          <p:cNvSpPr txBox="1"/>
          <p:nvPr/>
        </p:nvSpPr>
        <p:spPr>
          <a:xfrm>
            <a:off x="6608923" y="2683985"/>
            <a:ext cx="5962439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Premium Screen View &amp; audio.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Moderate choice of drinks &amp; food package.</a:t>
            </a:r>
            <a:endParaRPr lang="en-GB" sz="2200">
              <a:solidFill>
                <a:srgbClr val="616161"/>
              </a:solidFill>
              <a:latin typeface="+mj-lt"/>
              <a:ea typeface="Calibri Light"/>
              <a:cs typeface="Calibri Ligh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Handheld tasty fast food! </a:t>
            </a:r>
            <a:endParaRPr lang="en-GB" sz="2200">
              <a:solidFill>
                <a:srgbClr val="616161"/>
              </a:solidFill>
              <a:latin typeface="+mj-lt"/>
              <a:ea typeface="Calibri Light"/>
              <a:cs typeface="Calibri Ligh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Fast table service/pay at table.</a:t>
            </a:r>
            <a:endParaRPr lang="en-GB" sz="2200">
              <a:solidFill>
                <a:srgbClr val="616161"/>
              </a:solidFill>
              <a:latin typeface="+mj-lt"/>
              <a:ea typeface="Calibri Light"/>
              <a:cs typeface="Calibri Ligh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Jump the Q!</a:t>
            </a:r>
            <a:endParaRPr lang="en-GB" sz="2200">
              <a:solidFill>
                <a:srgbClr val="616161"/>
              </a:solidFill>
              <a:latin typeface="+mj-lt"/>
              <a:ea typeface="Calibri Light"/>
              <a:cs typeface="Calibri Light"/>
            </a:endParaRPr>
          </a:p>
          <a:p>
            <a:pPr marL="342900" indent="-342900">
              <a:buFont typeface="Wingdings" pitchFamily="2" charset="2"/>
              <a:buChar char="ü"/>
            </a:pPr>
            <a:r>
              <a:rPr lang="en-GB" sz="2200">
                <a:solidFill>
                  <a:srgbClr val="616161"/>
                </a:solidFill>
                <a:latin typeface="+mj-lt"/>
              </a:rPr>
              <a:t>No to Warm Beer and wobbly vessels!</a:t>
            </a:r>
            <a:endParaRPr lang="en-GB" sz="2200">
              <a:solidFill>
                <a:srgbClr val="616161"/>
              </a:solidFill>
              <a:latin typeface="+mj-lt"/>
              <a:ea typeface="Calibri Light"/>
              <a:cs typeface="Calibri Light"/>
            </a:endParaRPr>
          </a:p>
          <a:p>
            <a:endParaRPr lang="en-GB" sz="3600"/>
          </a:p>
        </p:txBody>
      </p:sp>
      <p:pic>
        <p:nvPicPr>
          <p:cNvPr id="12" name="Graphic 11" descr="Clipboard Mixed with solid fill">
            <a:extLst>
              <a:ext uri="{FF2B5EF4-FFF2-40B4-BE49-F238E27FC236}">
                <a16:creationId xmlns:a16="http://schemas.microsoft.com/office/drawing/2014/main" id="{C1B140EE-C4A2-E382-52AE-E660881BB4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15546" y="2437342"/>
            <a:ext cx="2409595" cy="2409595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4CA1DA5-EF09-6F8F-E480-35D974F8EC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8190991" y="-78992"/>
            <a:ext cx="4380371" cy="1320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92037815-BFA7-F3E5-10AE-90B98C1934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4111051" y="-28900"/>
            <a:ext cx="4380371" cy="13200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650B51F-D2FC-9E71-28EB-41533ACE64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124071" y="1133362"/>
            <a:ext cx="4380371" cy="1320000"/>
          </a:xfrm>
          <a:prstGeom prst="rect">
            <a:avLst/>
          </a:prstGeom>
        </p:spPr>
      </p:pic>
      <p:pic>
        <p:nvPicPr>
          <p:cNvPr id="17" name="Picture 5" descr="Icon&#10;&#10;Description automatically generated">
            <a:extLst>
              <a:ext uri="{FF2B5EF4-FFF2-40B4-BE49-F238E27FC236}">
                <a16:creationId xmlns:a16="http://schemas.microsoft.com/office/drawing/2014/main" id="{FE20C4A0-F672-BD95-5CB1-0B989EC00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4B79C77-6BCD-2E2E-905D-B2EA8DA5C6B1}"/>
              </a:ext>
            </a:extLst>
          </p:cNvPr>
          <p:cNvSpPr/>
          <p:nvPr/>
        </p:nvSpPr>
        <p:spPr>
          <a:xfrm>
            <a:off x="112475" y="1890792"/>
            <a:ext cx="4374953" cy="4264041"/>
          </a:xfrm>
          <a:prstGeom prst="ellipse">
            <a:avLst/>
          </a:prstGeom>
          <a:solidFill>
            <a:srgbClr val="AFE2DB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A317DC-3C53-05B7-07A0-20C348F89B56}"/>
              </a:ext>
            </a:extLst>
          </p:cNvPr>
          <p:cNvSpPr txBox="1"/>
          <p:nvPr/>
        </p:nvSpPr>
        <p:spPr>
          <a:xfrm>
            <a:off x="1360539" y="2176152"/>
            <a:ext cx="2937993" cy="369331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800">
                <a:solidFill>
                  <a:srgbClr val="616161"/>
                </a:solidFill>
                <a:latin typeface="+mj-lt"/>
              </a:rPr>
              <a:t>Sports fans want to </a:t>
            </a:r>
          </a:p>
          <a:p>
            <a:r>
              <a:rPr lang="en-GB" sz="1800">
                <a:solidFill>
                  <a:srgbClr val="616161"/>
                </a:solidFill>
                <a:latin typeface="+mj-lt"/>
              </a:rPr>
              <a:t>pre-book an area with a guaranteed view of a screen.</a:t>
            </a:r>
          </a:p>
          <a:p>
            <a:endParaRPr lang="en-GB" sz="1800">
              <a:solidFill>
                <a:srgbClr val="616161"/>
              </a:solidFill>
              <a:latin typeface="+mj-lt"/>
            </a:endParaRPr>
          </a:p>
          <a:p>
            <a:r>
              <a:rPr lang="en-GB" sz="1800">
                <a:solidFill>
                  <a:srgbClr val="616161"/>
                </a:solidFill>
                <a:latin typeface="+mj-lt"/>
              </a:rPr>
              <a:t>Sports fans want table ordering &amp; payment via mobile</a:t>
            </a:r>
            <a:r>
              <a:rPr lang="en-GB">
                <a:solidFill>
                  <a:srgbClr val="616161"/>
                </a:solidFill>
                <a:latin typeface="+mj-lt"/>
              </a:rPr>
              <a:t>,</a:t>
            </a:r>
            <a:r>
              <a:rPr lang="en-GB" sz="1800">
                <a:solidFill>
                  <a:srgbClr val="616161"/>
                </a:solidFill>
                <a:latin typeface="+mj-lt"/>
              </a:rPr>
              <a:t> so they don’t miss the game!</a:t>
            </a:r>
          </a:p>
          <a:p>
            <a:endParaRPr lang="en-GB" sz="1800">
              <a:solidFill>
                <a:srgbClr val="616161"/>
              </a:solidFill>
              <a:latin typeface="+mj-lt"/>
            </a:endParaRPr>
          </a:p>
          <a:p>
            <a:r>
              <a:rPr lang="en-GB" sz="1800">
                <a:solidFill>
                  <a:srgbClr val="616161"/>
                </a:solidFill>
                <a:latin typeface="+mj-lt"/>
              </a:rPr>
              <a:t>Of publicans believe that showing live sport has helped attract customers to their venue.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B90F8B-99DA-B760-083A-C32045702B45}"/>
              </a:ext>
            </a:extLst>
          </p:cNvPr>
          <p:cNvSpPr txBox="1"/>
          <p:nvPr/>
        </p:nvSpPr>
        <p:spPr>
          <a:xfrm>
            <a:off x="598790" y="2499623"/>
            <a:ext cx="91314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616161"/>
                </a:solidFill>
                <a:latin typeface="Gotham Rounded Bold" panose="02000000000000000000" pitchFamily="50" charset="0"/>
              </a:rPr>
              <a:t>29%</a:t>
            </a:r>
          </a:p>
          <a:p>
            <a:endParaRPr lang="en-GB" sz="2400" b="1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endParaRPr lang="en-GB" sz="2400" b="1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r>
              <a:rPr lang="en-GB" sz="2400" b="1">
                <a:solidFill>
                  <a:srgbClr val="616161"/>
                </a:solidFill>
                <a:latin typeface="Gotham Rounded Bold" panose="02000000000000000000" pitchFamily="50" charset="0"/>
              </a:rPr>
              <a:t>25%</a:t>
            </a:r>
          </a:p>
          <a:p>
            <a:endParaRPr lang="en-GB" sz="2400" b="1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endParaRPr lang="en-GB" sz="2400" b="1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r>
              <a:rPr lang="en-GB" sz="2400" b="1">
                <a:solidFill>
                  <a:srgbClr val="616161"/>
                </a:solidFill>
                <a:latin typeface="Gotham Rounded Bold" panose="02000000000000000000" pitchFamily="50" charset="0"/>
              </a:rPr>
              <a:t>65%</a:t>
            </a:r>
            <a:endParaRPr lang="en-GB" sz="2400"/>
          </a:p>
        </p:txBody>
      </p:sp>
      <p:pic>
        <p:nvPicPr>
          <p:cNvPr id="16" name="Picture 15" descr="Text&#10;&#10;Description automatically generated with medium confidence">
            <a:extLst>
              <a:ext uri="{FF2B5EF4-FFF2-40B4-BE49-F238E27FC236}">
                <a16:creationId xmlns:a16="http://schemas.microsoft.com/office/drawing/2014/main" id="{7FBE36D8-71EC-0836-5984-2BF9D885D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2621" y="5622056"/>
            <a:ext cx="1203270" cy="6004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86E1ECB-73EB-8BA2-53B3-750CE0CA4A30}"/>
              </a:ext>
            </a:extLst>
          </p:cNvPr>
          <p:cNvSpPr txBox="1"/>
          <p:nvPr/>
        </p:nvSpPr>
        <p:spPr>
          <a:xfrm>
            <a:off x="125658" y="6518005"/>
            <a:ext cx="62849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/>
              <a:t>*Data taken from Kam  “The Power of Sport” white paper research March 2022.</a:t>
            </a:r>
          </a:p>
        </p:txBody>
      </p:sp>
    </p:spTree>
    <p:extLst>
      <p:ext uri="{BB962C8B-B14F-4D97-AF65-F5344CB8AC3E}">
        <p14:creationId xmlns:p14="http://schemas.microsoft.com/office/powerpoint/2010/main" val="3081789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/>
          <p:nvPr/>
        </p:nvSpPr>
        <p:spPr>
          <a:xfrm>
            <a:off x="0" y="-19095"/>
            <a:ext cx="12192000" cy="1377466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endParaRPr sz="7200" b="0" i="0" u="none" strike="noStrike" cap="none">
              <a:solidFill>
                <a:schemeClr val="bg1"/>
              </a:solidFill>
              <a:latin typeface="Allison Scrip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117;p1">
            <a:extLst>
              <a:ext uri="{FF2B5EF4-FFF2-40B4-BE49-F238E27FC236}">
                <a16:creationId xmlns:a16="http://schemas.microsoft.com/office/drawing/2014/main" id="{6CF724A9-5468-8A45-ADF5-25BF1616B5F7}"/>
              </a:ext>
            </a:extLst>
          </p:cNvPr>
          <p:cNvSpPr txBox="1"/>
          <p:nvPr/>
        </p:nvSpPr>
        <p:spPr>
          <a:xfrm>
            <a:off x="11043977" y="6611723"/>
            <a:ext cx="1219698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70BE5703-B57D-4EB1-47B1-D7E496029D18}"/>
              </a:ext>
            </a:extLst>
          </p:cNvPr>
          <p:cNvSpPr txBox="1"/>
          <p:nvPr/>
        </p:nvSpPr>
        <p:spPr>
          <a:xfrm>
            <a:off x="-1028811" y="597107"/>
            <a:ext cx="11367097" cy="338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r>
              <a:rPr lang="en-US" sz="3200" spc="37">
                <a:solidFill>
                  <a:schemeClr val="bg1"/>
                </a:solidFill>
                <a:latin typeface="Gotham Rounded Bold" panose="02000000000000000000" pitchFamily="50" charset="0"/>
              </a:rPr>
              <a:t>WORLD CUP BOOKERS – REACHING OUT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185170CB-72A6-B819-4EA7-CE1218B01D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7804736" y="-54429"/>
            <a:ext cx="4380371" cy="13200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64636ABD-77EF-94C9-02E5-0C12D49E78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4654738" y="43756"/>
            <a:ext cx="4380371" cy="13200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E9A36F66-DB57-DE2A-0BBC-3B49C3F632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445054" y="-7062"/>
            <a:ext cx="4380371" cy="1320000"/>
          </a:xfrm>
          <a:prstGeom prst="rect">
            <a:avLst/>
          </a:prstGeom>
        </p:spPr>
      </p:pic>
      <p:pic>
        <p:nvPicPr>
          <p:cNvPr id="21" name="Picture 5" descr="Icon&#10;&#10;Description automatically generated">
            <a:extLst>
              <a:ext uri="{FF2B5EF4-FFF2-40B4-BE49-F238E27FC236}">
                <a16:creationId xmlns:a16="http://schemas.microsoft.com/office/drawing/2014/main" id="{A7A9499C-660F-2C58-8058-5EDD41A655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  <p:pic>
        <p:nvPicPr>
          <p:cNvPr id="27" name="Picture 2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5F35031-8011-5C23-2EF1-E77CCB5BB6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36" y="2703199"/>
            <a:ext cx="9516800" cy="170698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52722F-DD8C-82B3-1FA7-7A0C3E200362}"/>
              </a:ext>
            </a:extLst>
          </p:cNvPr>
          <p:cNvSpPr txBox="1"/>
          <p:nvPr/>
        </p:nvSpPr>
        <p:spPr>
          <a:xfrm>
            <a:off x="987001" y="1884841"/>
            <a:ext cx="10558272" cy="369332"/>
          </a:xfrm>
          <a:prstGeom prst="rect">
            <a:avLst/>
          </a:prstGeom>
          <a:solidFill>
            <a:srgbClr val="A1D5DF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rgbClr val="616161"/>
                </a:solidFill>
                <a:latin typeface="Gotham Rounded Bold" panose="02000000000000000000" pitchFamily="2" charset="77"/>
              </a:rPr>
              <a:t>Personalised, relevant messaging. Sports Platforms such as “Fanzo” (Matchpint) are key.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AE410AB-5A28-5956-6FD5-4389B5D2C548}"/>
              </a:ext>
            </a:extLst>
          </p:cNvPr>
          <p:cNvSpPr txBox="1"/>
          <p:nvPr/>
        </p:nvSpPr>
        <p:spPr>
          <a:xfrm>
            <a:off x="987001" y="4783565"/>
            <a:ext cx="2322530" cy="1477328"/>
          </a:xfrm>
          <a:prstGeom prst="rect">
            <a:avLst/>
          </a:prstGeom>
          <a:solidFill>
            <a:srgbClr val="A1D5DF"/>
          </a:solidFill>
        </p:spPr>
        <p:txBody>
          <a:bodyPr wrap="square">
            <a:spAutoFit/>
          </a:bodyPr>
          <a:lstStyle/>
          <a:p>
            <a:pPr algn="ctr"/>
            <a:r>
              <a:rPr lang="en-GB" b="0" i="0" u="none" strike="noStrike">
                <a:solidFill>
                  <a:srgbClr val="000000"/>
                </a:solidFill>
                <a:effectLst/>
                <a:latin typeface="Regular"/>
              </a:rPr>
              <a:t>Participating </a:t>
            </a:r>
            <a:r>
              <a:rPr lang="en-GB" b="0" i="0" u="none" strike="noStrike" err="1">
                <a:solidFill>
                  <a:srgbClr val="000000"/>
                </a:solidFill>
                <a:effectLst/>
                <a:latin typeface="Regular"/>
              </a:rPr>
              <a:t>Fanzo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Regular"/>
              </a:rPr>
              <a:t> pubs sell up to 11.5% more beer than those that don't during live sport.</a:t>
            </a:r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3617801-00E3-F56C-E8E1-3D64D8789A0A}"/>
              </a:ext>
            </a:extLst>
          </p:cNvPr>
          <p:cNvSpPr txBox="1"/>
          <p:nvPr/>
        </p:nvSpPr>
        <p:spPr>
          <a:xfrm>
            <a:off x="4721571" y="4783565"/>
            <a:ext cx="2322530" cy="1477328"/>
          </a:xfrm>
          <a:prstGeom prst="rect">
            <a:avLst/>
          </a:prstGeom>
          <a:solidFill>
            <a:srgbClr val="AFE2DB"/>
          </a:solidFill>
        </p:spPr>
        <p:txBody>
          <a:bodyPr wrap="square">
            <a:spAutoFit/>
          </a:bodyPr>
          <a:lstStyle/>
          <a:p>
            <a:pPr algn="ctr"/>
            <a:r>
              <a:rPr lang="en-GB"/>
              <a:t>2.1m sports fans </a:t>
            </a:r>
          </a:p>
          <a:p>
            <a:pPr algn="ctr"/>
            <a:r>
              <a:rPr lang="en-GB"/>
              <a:t> use FANZO </a:t>
            </a:r>
          </a:p>
          <a:p>
            <a:pPr algn="ctr"/>
            <a:r>
              <a:rPr lang="en-GB"/>
              <a:t>to find venues showing games </a:t>
            </a:r>
          </a:p>
          <a:p>
            <a:pPr algn="ctr"/>
            <a:r>
              <a:rPr lang="en-GB"/>
              <a:t>each year</a:t>
            </a:r>
            <a:r>
              <a:rPr lang="en-GB" b="0" i="0" u="none" strike="noStrike">
                <a:solidFill>
                  <a:srgbClr val="000000"/>
                </a:solidFill>
                <a:effectLst/>
                <a:latin typeface="Regular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641383C-2186-F297-D856-3CE4F6137865}"/>
              </a:ext>
            </a:extLst>
          </p:cNvPr>
          <p:cNvSpPr txBox="1"/>
          <p:nvPr/>
        </p:nvSpPr>
        <p:spPr>
          <a:xfrm>
            <a:off x="8456142" y="4772296"/>
            <a:ext cx="2322530" cy="1477328"/>
          </a:xfrm>
          <a:prstGeom prst="rect">
            <a:avLst/>
          </a:prstGeom>
          <a:solidFill>
            <a:srgbClr val="A1D5DF"/>
          </a:solidFill>
        </p:spPr>
        <p:txBody>
          <a:bodyPr wrap="square">
            <a:spAutoFit/>
          </a:bodyPr>
          <a:lstStyle/>
          <a:p>
            <a:pPr algn="ctr"/>
            <a:r>
              <a:rPr lang="en-GB"/>
              <a:t>FANZO ensures </a:t>
            </a:r>
          </a:p>
          <a:p>
            <a:pPr algn="ctr"/>
            <a:r>
              <a:rPr lang="en-GB"/>
              <a:t>your pub comes first on local search engines for sport and games.</a:t>
            </a:r>
          </a:p>
        </p:txBody>
      </p:sp>
    </p:spTree>
    <p:extLst>
      <p:ext uri="{BB962C8B-B14F-4D97-AF65-F5344CB8AC3E}">
        <p14:creationId xmlns:p14="http://schemas.microsoft.com/office/powerpoint/2010/main" val="364203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8029D4E5-CC06-A01D-129B-120C60024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8834">
            <a:off x="5957534" y="2814712"/>
            <a:ext cx="5845976" cy="1359907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0" y="-16429"/>
            <a:ext cx="12192000" cy="1234230"/>
          </a:xfrm>
          <a:prstGeom prst="rect">
            <a:avLst/>
          </a:prstGeom>
          <a:solidFill>
            <a:srgbClr val="A1D5DF"/>
          </a:solidFill>
        </p:spPr>
      </p:sp>
      <p:sp>
        <p:nvSpPr>
          <p:cNvPr id="33" name="Google Shape;117;p1">
            <a:extLst>
              <a:ext uri="{FF2B5EF4-FFF2-40B4-BE49-F238E27FC236}">
                <a16:creationId xmlns:a16="http://schemas.microsoft.com/office/drawing/2014/main" id="{E2275212-4411-AA48-609D-3F5D927C18C5}"/>
              </a:ext>
            </a:extLst>
          </p:cNvPr>
          <p:cNvSpPr txBox="1"/>
          <p:nvPr/>
        </p:nvSpPr>
        <p:spPr>
          <a:xfrm>
            <a:off x="11381369" y="6693815"/>
            <a:ext cx="813132" cy="1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lvl="0" algn="r">
              <a:buSzPts val="1100"/>
            </a:pPr>
            <a:r>
              <a:rPr lang="en-US" sz="533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5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164C696C-9876-0BF3-324A-045923AB9E9B}"/>
              </a:ext>
            </a:extLst>
          </p:cNvPr>
          <p:cNvSpPr txBox="1"/>
          <p:nvPr/>
        </p:nvSpPr>
        <p:spPr>
          <a:xfrm>
            <a:off x="-1432521" y="531536"/>
            <a:ext cx="10313043" cy="6718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r>
              <a:rPr lang="en-US" sz="3200" spc="37">
                <a:solidFill>
                  <a:schemeClr val="bg1"/>
                </a:solidFill>
                <a:latin typeface="Gotham Rounded Bold" panose="02000000000000000000" pitchFamily="50" charset="0"/>
              </a:rPr>
              <a:t>PACKAGE EXAMPLES WE LOVE</a:t>
            </a:r>
          </a:p>
          <a:p>
            <a:pPr algn="ctr">
              <a:lnSpc>
                <a:spcPts val="2501"/>
              </a:lnSpc>
            </a:pPr>
            <a:endParaRPr lang="en-US" sz="3600" spc="37">
              <a:solidFill>
                <a:schemeClr val="bg1"/>
              </a:solidFill>
              <a:latin typeface="Gotham Rounded Bold" panose="02000000000000000000" pitchFamily="50" charset="0"/>
            </a:endParaRPr>
          </a:p>
        </p:txBody>
      </p:sp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1110946-7A41-87C2-2CE8-D6ED00EB31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724" y="1441842"/>
            <a:ext cx="4816552" cy="1224341"/>
          </a:xfrm>
          <a:prstGeom prst="rect">
            <a:avLst/>
          </a:prstGeom>
        </p:spPr>
      </p:pic>
      <p:pic>
        <p:nvPicPr>
          <p:cNvPr id="12" name="Picture 11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CE8E7CBF-2DE4-7CB7-3FC8-10744FB2C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51333">
            <a:off x="418037" y="3138068"/>
            <a:ext cx="5260693" cy="1765540"/>
          </a:xfrm>
          <a:prstGeom prst="rect">
            <a:avLst/>
          </a:prstGeom>
        </p:spPr>
      </p:pic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id="{0BB8CF71-3B07-76F3-DF9D-C7D04708D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4117" y="4491952"/>
            <a:ext cx="7309413" cy="195100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2CE9FD59-B1A3-3A42-8A81-87329A7E5E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8190991" y="-78992"/>
            <a:ext cx="4380371" cy="132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401B8BB-CFA4-0B4C-E844-C57BAC112D2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4001010" y="-78992"/>
            <a:ext cx="4380371" cy="1320000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DC9303D-D140-F373-C73C-8673E64808F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8411" y="-14729"/>
            <a:ext cx="4380371" cy="1320000"/>
          </a:xfrm>
          <a:prstGeom prst="rect">
            <a:avLst/>
          </a:prstGeom>
        </p:spPr>
      </p:pic>
      <p:pic>
        <p:nvPicPr>
          <p:cNvPr id="13" name="Picture 5" descr="Icon&#10;&#10;Description automatically generated">
            <a:extLst>
              <a:ext uri="{FF2B5EF4-FFF2-40B4-BE49-F238E27FC236}">
                <a16:creationId xmlns:a16="http://schemas.microsoft.com/office/drawing/2014/main" id="{666099AF-BD8B-6008-AD3E-3CF54CE33B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1926" y="6239642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134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10781-F836-041C-8F31-809C4D414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60"/>
          <a:stretch/>
        </p:blipFill>
        <p:spPr>
          <a:xfrm rot="21005827">
            <a:off x="327806" y="1345765"/>
            <a:ext cx="9519805" cy="3131997"/>
          </a:xfrm>
          <a:prstGeom prst="rect">
            <a:avLst/>
          </a:prstGeom>
        </p:spPr>
      </p:pic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2021​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96C439-9340-F94E-B5B5-DD9C46A4114E}"/>
              </a:ext>
            </a:extLst>
          </p:cNvPr>
          <p:cNvSpPr txBox="1"/>
          <p:nvPr/>
        </p:nvSpPr>
        <p:spPr>
          <a:xfrm>
            <a:off x="1006877" y="3539592"/>
            <a:ext cx="1923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/>
              <a:t> </a:t>
            </a: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>
            <a:off x="0" y="7006"/>
            <a:ext cx="12231093" cy="1110175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pPr lvl="0">
              <a:buSzPts val="1200"/>
            </a:pPr>
            <a:r>
              <a:rPr lang="en-GB"/>
              <a:t> 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14DAF7-46C3-E746-9624-8EA7976EB6D8}"/>
              </a:ext>
            </a:extLst>
          </p:cNvPr>
          <p:cNvSpPr txBox="1"/>
          <p:nvPr/>
        </p:nvSpPr>
        <p:spPr>
          <a:xfrm>
            <a:off x="271841" y="406439"/>
            <a:ext cx="100102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pc="37">
                <a:solidFill>
                  <a:schemeClr val="bg1"/>
                </a:solidFill>
                <a:latin typeface="Gotham Rounded Bold" panose="02000000000000000000" pitchFamily="50" charset="0"/>
              </a:rPr>
              <a:t>PACKAGE EXAMPLES WE LOVE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2CDA601-F766-8EDF-3CD5-66FEE4E38B12}"/>
              </a:ext>
            </a:extLst>
          </p:cNvPr>
          <p:cNvSpPr txBox="1"/>
          <p:nvPr/>
        </p:nvSpPr>
        <p:spPr>
          <a:xfrm>
            <a:off x="6749229" y="6473224"/>
            <a:ext cx="2414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/>
              <a:t>Credit: Stonegate Pubs.</a:t>
            </a:r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9F996C4-EA6B-0ABE-2128-B50A5C1CF8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8190991" y="-78992"/>
            <a:ext cx="4380371" cy="1320000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5BE70CA7-9A34-FE5C-A40B-48023E5B56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4001010" y="-56547"/>
            <a:ext cx="4380371" cy="1320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3568C7B-D38E-C474-DF57-9F25459399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271841" y="-22203"/>
            <a:ext cx="4380371" cy="1320000"/>
          </a:xfrm>
          <a:prstGeom prst="rect">
            <a:avLst/>
          </a:prstGeom>
        </p:spPr>
      </p:pic>
      <p:pic>
        <p:nvPicPr>
          <p:cNvPr id="16" name="Picture 5" descr="Icon&#10;&#10;Description automatically generated">
            <a:extLst>
              <a:ext uri="{FF2B5EF4-FFF2-40B4-BE49-F238E27FC236}">
                <a16:creationId xmlns:a16="http://schemas.microsoft.com/office/drawing/2014/main" id="{01001B9C-77A3-86BD-0D1D-C2CD168E3F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73E7C4A1-7BA9-027E-4042-6F01A3CE1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2212" y="4363683"/>
            <a:ext cx="7121198" cy="190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7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3"/>
            <a:ext cx="1219698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Google Shape;122;p2">
            <a:extLst>
              <a:ext uri="{FF2B5EF4-FFF2-40B4-BE49-F238E27FC236}">
                <a16:creationId xmlns:a16="http://schemas.microsoft.com/office/drawing/2014/main" id="{2F98A7AC-B15B-504E-947B-06F496F7D93F}"/>
              </a:ext>
            </a:extLst>
          </p:cNvPr>
          <p:cNvSpPr/>
          <p:nvPr/>
        </p:nvSpPr>
        <p:spPr>
          <a:xfrm>
            <a:off x="0" y="571499"/>
            <a:ext cx="12192000" cy="1196948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lvl="0">
              <a:buSzPts val="1200"/>
            </a:pPr>
            <a:r>
              <a:rPr lang="en-GB"/>
              <a:t> 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43218-D9B6-F447-B382-40DD31FE5834}"/>
              </a:ext>
            </a:extLst>
          </p:cNvPr>
          <p:cNvSpPr txBox="1"/>
          <p:nvPr/>
        </p:nvSpPr>
        <p:spPr>
          <a:xfrm>
            <a:off x="0" y="780627"/>
            <a:ext cx="6570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CHRISTMAS v SPORT</a:t>
            </a:r>
            <a:endParaRPr lang="en-US" sz="38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2139E-80F3-9840-8326-FE6C8526F300}"/>
              </a:ext>
            </a:extLst>
          </p:cNvPr>
          <p:cNvSpPr txBox="1"/>
          <p:nvPr/>
        </p:nvSpPr>
        <p:spPr>
          <a:xfrm>
            <a:off x="4513657" y="1964447"/>
            <a:ext cx="705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libri"/>
              </a:rPr>
              <a:t> </a:t>
            </a:r>
            <a:r>
              <a:rPr lang="en-GB" sz="1800">
                <a:latin typeface="Calibri"/>
              </a:rPr>
              <a:t> </a:t>
            </a:r>
            <a:endParaRPr lang="en-US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BB976887-314B-2E25-2E75-F303C206AFD3}"/>
              </a:ext>
            </a:extLst>
          </p:cNvPr>
          <p:cNvSpPr/>
          <p:nvPr/>
        </p:nvSpPr>
        <p:spPr>
          <a:xfrm>
            <a:off x="5020952" y="2073656"/>
            <a:ext cx="3435403" cy="1906544"/>
          </a:xfrm>
          <a:prstGeom prst="wedgeRoundRectCallout">
            <a:avLst>
              <a:gd name="adj1" fmla="val -57867"/>
              <a:gd name="adj2" fmla="val 84962"/>
              <a:gd name="adj3" fmla="val 16667"/>
            </a:avLst>
          </a:prstGeom>
          <a:solidFill>
            <a:srgbClr val="A1D5DF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Gotham Rounded Bold" panose="02000000000000000000" pitchFamily="2" charset="77"/>
              </a:rPr>
              <a:t>Just under 9 weeks until the first World Cup Game on 21</a:t>
            </a:r>
            <a:r>
              <a:rPr lang="en-GB" sz="2400" baseline="30000">
                <a:solidFill>
                  <a:schemeClr val="tx1"/>
                </a:solidFill>
                <a:latin typeface="Gotham Rounded Bold" panose="02000000000000000000" pitchFamily="2" charset="77"/>
              </a:rPr>
              <a:t>st</a:t>
            </a:r>
            <a:r>
              <a:rPr lang="en-GB" sz="2400">
                <a:solidFill>
                  <a:schemeClr val="tx1"/>
                </a:solidFill>
                <a:latin typeface="Gotham Rounded Bold" panose="02000000000000000000" pitchFamily="2" charset="77"/>
              </a:rPr>
              <a:t> November!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B052E522-49FC-C528-D5AB-8D7D2888A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8031900" y="391764"/>
            <a:ext cx="4380371" cy="1320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C2181B47-17A6-CF08-7E9A-B37722DD44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70190" y="599996"/>
            <a:ext cx="4380371" cy="1320000"/>
          </a:xfrm>
          <a:prstGeom prst="rect">
            <a:avLst/>
          </a:prstGeom>
        </p:spPr>
      </p:pic>
      <p:pic>
        <p:nvPicPr>
          <p:cNvPr id="16" name="Graphic 15" descr="Stopwatch 75% with solid fill">
            <a:extLst>
              <a:ext uri="{FF2B5EF4-FFF2-40B4-BE49-F238E27FC236}">
                <a16:creationId xmlns:a16="http://schemas.microsoft.com/office/drawing/2014/main" id="{4203D2DA-2795-DB17-68B1-537D2C5260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6922" y="2522229"/>
            <a:ext cx="2989227" cy="2989227"/>
          </a:xfrm>
          <a:prstGeom prst="rect">
            <a:avLst/>
          </a:prstGeom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ECF8EF00-2FC6-6CDE-8D41-E03BA678B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" b="67552"/>
          <a:stretch/>
        </p:blipFill>
        <p:spPr>
          <a:xfrm>
            <a:off x="4698012" y="672790"/>
            <a:ext cx="4380371" cy="1320000"/>
          </a:xfrm>
          <a:prstGeom prst="rect">
            <a:avLst/>
          </a:prstGeom>
        </p:spPr>
      </p:pic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45C5CD4E-9A37-4819-B60D-F4554278B3D5}"/>
              </a:ext>
            </a:extLst>
          </p:cNvPr>
          <p:cNvSpPr/>
          <p:nvPr/>
        </p:nvSpPr>
        <p:spPr>
          <a:xfrm>
            <a:off x="7360681" y="4278666"/>
            <a:ext cx="3435403" cy="1906544"/>
          </a:xfrm>
          <a:prstGeom prst="wedgeRoundRectCallout">
            <a:avLst>
              <a:gd name="adj1" fmla="val -57867"/>
              <a:gd name="adj2" fmla="val 84962"/>
              <a:gd name="adj3" fmla="val 16667"/>
            </a:avLst>
          </a:prstGeom>
          <a:solidFill>
            <a:srgbClr val="A1D5DF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>
                <a:solidFill>
                  <a:schemeClr val="tx1"/>
                </a:solidFill>
                <a:latin typeface="Gotham Rounded Bold" panose="02000000000000000000" pitchFamily="2" charset="77"/>
              </a:rPr>
              <a:t>Just over 10 weeks until we reach the first weekend in December!</a:t>
            </a:r>
          </a:p>
        </p:txBody>
      </p:sp>
    </p:spTree>
    <p:extLst>
      <p:ext uri="{BB962C8B-B14F-4D97-AF65-F5344CB8AC3E}">
        <p14:creationId xmlns:p14="http://schemas.microsoft.com/office/powerpoint/2010/main" val="8997866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-1" y="-19424"/>
            <a:ext cx="7843661" cy="6906706"/>
          </a:xfrm>
          <a:prstGeom prst="rect">
            <a:avLst/>
          </a:prstGeom>
          <a:solidFill>
            <a:srgbClr val="A1D5DF"/>
          </a:solidFill>
        </p:spPr>
      </p:sp>
      <p:sp>
        <p:nvSpPr>
          <p:cNvPr id="10" name="TextBox 10"/>
          <p:cNvSpPr txBox="1"/>
          <p:nvPr/>
        </p:nvSpPr>
        <p:spPr>
          <a:xfrm>
            <a:off x="437925" y="2869359"/>
            <a:ext cx="6916870" cy="749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93"/>
              </a:lnSpc>
            </a:pPr>
            <a:endParaRPr lang="en-US" sz="3200">
              <a:solidFill>
                <a:srgbClr val="FEFEFE"/>
              </a:solidFill>
              <a:latin typeface="Gotham Rounded Bold" panose="02000000000000000000" pitchFamily="50" charset="0"/>
            </a:endParaRPr>
          </a:p>
          <a:p>
            <a:pPr algn="ctr">
              <a:lnSpc>
                <a:spcPts val="2893"/>
              </a:lnSpc>
            </a:pPr>
            <a:endParaRPr lang="en-US" sz="3200">
              <a:solidFill>
                <a:srgbClr val="FEFEFE"/>
              </a:solidFill>
              <a:latin typeface="Gotham Rounded Bold" panose="02000000000000000000" pitchFamily="50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47DE820-FCE2-5E13-3B8E-1CF18B2AD1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00355" y="5895247"/>
            <a:ext cx="3960031" cy="891928"/>
          </a:xfrm>
          <a:prstGeom prst="rect">
            <a:avLst/>
          </a:pr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46FDD0A2-092E-7B8E-F51D-EBC28091DEF0}"/>
              </a:ext>
            </a:extLst>
          </p:cNvPr>
          <p:cNvSpPr txBox="1"/>
          <p:nvPr/>
        </p:nvSpPr>
        <p:spPr>
          <a:xfrm>
            <a:off x="463394" y="2311400"/>
            <a:ext cx="6916870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>
                <a:solidFill>
                  <a:srgbClr val="FEFEFE"/>
                </a:solidFill>
                <a:latin typeface="Gotham Rounded Bold" panose="02000000000000000000" pitchFamily="50" charset="0"/>
              </a:rPr>
              <a:t>Game Specific Strategies</a:t>
            </a:r>
          </a:p>
        </p:txBody>
      </p:sp>
      <p:pic>
        <p:nvPicPr>
          <p:cNvPr id="5" name="Picture 4" descr="A person in a santa suit&#10;&#10;Description automatically generated with low confidence">
            <a:extLst>
              <a:ext uri="{FF2B5EF4-FFF2-40B4-BE49-F238E27FC236}">
                <a16:creationId xmlns:a16="http://schemas.microsoft.com/office/drawing/2014/main" id="{E69596CF-87A6-00A7-0B1A-AC438D7814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3000"/>
          </a:blip>
          <a:srcRect l="32636" r="2172"/>
          <a:stretch/>
        </p:blipFill>
        <p:spPr>
          <a:xfrm>
            <a:off x="7843661" y="-19424"/>
            <a:ext cx="4368800" cy="6877423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C911F17C-45F3-52AB-11EB-38E4FA34E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281006" y="350492"/>
            <a:ext cx="4380371" cy="1320000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84CB4A04-31D4-D473-FC75-D63AF0C558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463289" y="3628272"/>
            <a:ext cx="4380371" cy="1320000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C33DB662-29D3-A0B4-CFEA-DC8D018C63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0" y="4534238"/>
            <a:ext cx="4380371" cy="1320000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2044BB3D-1C46-EFC0-D505-BDC20FA7AB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603326" y="40987"/>
            <a:ext cx="4380371" cy="1320000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FCFCBBCB-94FC-17FD-76A5-6F13E96287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4" b="67552"/>
          <a:stretch/>
        </p:blipFill>
        <p:spPr>
          <a:xfrm>
            <a:off x="3896360" y="5450729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01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 rot="16200000">
            <a:off x="-1982901" y="2991997"/>
            <a:ext cx="6084398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Gotham Rounded Bold" panose="02000000000000000000" pitchFamily="2" charset="77"/>
              </a:rPr>
              <a:t>Group B Games</a:t>
            </a:r>
            <a:endParaRPr lang="en-US" sz="4400">
              <a:solidFill>
                <a:schemeClr val="bg1"/>
              </a:solidFill>
              <a:latin typeface="Gotham Rounded Bold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11CBB-0D15-EB43-B176-0F7F25150BAF}"/>
              </a:ext>
            </a:extLst>
          </p:cNvPr>
          <p:cNvSpPr/>
          <p:nvPr/>
        </p:nvSpPr>
        <p:spPr>
          <a:xfrm>
            <a:off x="7219415" y="612937"/>
            <a:ext cx="3970866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>
                <a:solidFill>
                  <a:srgbClr val="616161"/>
                </a:solidFill>
                <a:latin typeface="Gotham Rounded Bold" panose="02000000000000000000" pitchFamily="50" charset="0"/>
              </a:rPr>
              <a:t>Monday November 21st</a:t>
            </a:r>
            <a:endParaRPr lang="en-GB" sz="2000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fontAlgn="base"/>
            <a:r>
              <a:rPr lang="en-GB" sz="2000">
                <a:solidFill>
                  <a:srgbClr val="616161"/>
                </a:solidFill>
                <a:latin typeface="+mj-lt"/>
              </a:rPr>
              <a:t>England vs Iran (1pm)</a:t>
            </a:r>
            <a:br>
              <a:rPr lang="en-GB" sz="2000">
                <a:solidFill>
                  <a:srgbClr val="616161"/>
                </a:solidFill>
                <a:latin typeface="+mj-lt"/>
              </a:rPr>
            </a:br>
            <a:endParaRPr lang="en-GB" sz="2000">
              <a:solidFill>
                <a:srgbClr val="616161"/>
              </a:solidFill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16161"/>
                </a:solidFill>
                <a:latin typeface="+mj-lt"/>
                <a:cs typeface="Calibri"/>
              </a:rPr>
              <a:t>Unlikely to hamper your Christmas trade opportunities given the time of the day and day of the week.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>
              <a:solidFill>
                <a:srgbClr val="616161"/>
              </a:solidFill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 b="1">
                <a:solidFill>
                  <a:srgbClr val="616161"/>
                </a:solidFill>
                <a:latin typeface="+mj-lt"/>
                <a:cs typeface="Calibri"/>
              </a:rPr>
              <a:t>Local offices </a:t>
            </a:r>
            <a:r>
              <a:rPr lang="en-GB" sz="2000">
                <a:solidFill>
                  <a:srgbClr val="616161"/>
                </a:solidFill>
                <a:latin typeface="+mj-lt"/>
                <a:cs typeface="Calibri"/>
              </a:rPr>
              <a:t>will very likely pop out to have some lunch and watch the game.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>
              <a:solidFill>
                <a:srgbClr val="616161"/>
              </a:solidFill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16161"/>
                </a:solidFill>
                <a:latin typeface="+mj-lt"/>
                <a:cs typeface="Calibri"/>
              </a:rPr>
              <a:t>World cup packages can be offered, but they shouldn’t be mandatory.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2000">
              <a:solidFill>
                <a:srgbClr val="616161"/>
              </a:solidFill>
              <a:latin typeface="+mj-l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000">
                <a:solidFill>
                  <a:srgbClr val="616161"/>
                </a:solidFill>
                <a:latin typeface="+mj-lt"/>
                <a:cs typeface="Calibri"/>
              </a:rPr>
              <a:t>Think card authentications.</a:t>
            </a:r>
          </a:p>
          <a:p>
            <a:endParaRPr lang="en-GB"/>
          </a:p>
          <a:p>
            <a:endParaRPr lang="en-GB"/>
          </a:p>
          <a:p>
            <a:pPr fontAlgn="base"/>
            <a:endParaRPr lang="en-GB" sz="1200"/>
          </a:p>
          <a:p>
            <a:endParaRPr lang="en-US">
              <a:cs typeface="Calibri"/>
            </a:endParaRPr>
          </a:p>
        </p:txBody>
      </p:sp>
      <p:pic>
        <p:nvPicPr>
          <p:cNvPr id="2" name="Picture 1" descr="A picture containing text, grass, outdoor, soccer&#10;&#10;Description automatically generated">
            <a:extLst>
              <a:ext uri="{FF2B5EF4-FFF2-40B4-BE49-F238E27FC236}">
                <a16:creationId xmlns:a16="http://schemas.microsoft.com/office/drawing/2014/main" id="{4337D85D-0DC1-A1ED-FC32-32BB14F679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" r="10419"/>
          <a:stretch/>
        </p:blipFill>
        <p:spPr>
          <a:xfrm>
            <a:off x="1730653" y="612937"/>
            <a:ext cx="5108448" cy="609261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C4D354E-AB83-4AEB-6E2F-AFD4B9C57516}"/>
              </a:ext>
            </a:extLst>
          </p:cNvPr>
          <p:cNvSpPr/>
          <p:nvPr/>
        </p:nvSpPr>
        <p:spPr>
          <a:xfrm>
            <a:off x="2697752" y="2218944"/>
            <a:ext cx="3398247" cy="3411111"/>
          </a:xfrm>
          <a:prstGeom prst="ellipse">
            <a:avLst/>
          </a:prstGeom>
          <a:solidFill>
            <a:srgbClr val="A1D5DF"/>
          </a:solidFill>
          <a:ln>
            <a:solidFill>
              <a:srgbClr val="B1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b="1"/>
              <a:t>Monday 21</a:t>
            </a:r>
            <a:r>
              <a:rPr lang="en-GB" sz="2800" b="1" baseline="30000"/>
              <a:t>st</a:t>
            </a:r>
            <a:r>
              <a:rPr lang="en-GB" sz="2800" b="1"/>
              <a:t> November</a:t>
            </a:r>
            <a:endParaRPr lang="en-GB" sz="2800"/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11AFCD9F-72FB-852C-BA2E-F20527515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10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52613-E6C5-816F-2F1C-9A0C2F9AF7BB}"/>
              </a:ext>
            </a:extLst>
          </p:cNvPr>
          <p:cNvSpPr/>
          <p:nvPr/>
        </p:nvSpPr>
        <p:spPr>
          <a:xfrm>
            <a:off x="563334" y="4021540"/>
            <a:ext cx="6756400" cy="1358590"/>
          </a:xfrm>
          <a:prstGeom prst="roundRect">
            <a:avLst/>
          </a:prstGeom>
          <a:solidFill>
            <a:srgbClr val="71C6D8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3" name="AutoShape 3">
            <a:extLst>
              <a:ext uri="{FF2B5EF4-FFF2-40B4-BE49-F238E27FC236}">
                <a16:creationId xmlns:a16="http://schemas.microsoft.com/office/drawing/2014/main" id="{E288F51D-817D-1E04-207A-481ADEAFDF5C}"/>
              </a:ext>
            </a:extLst>
          </p:cNvPr>
          <p:cNvSpPr/>
          <p:nvPr/>
        </p:nvSpPr>
        <p:spPr>
          <a:xfrm>
            <a:off x="-12661" y="-7898"/>
            <a:ext cx="12217322" cy="1393498"/>
          </a:xfrm>
          <a:prstGeom prst="rect">
            <a:avLst/>
          </a:prstGeom>
          <a:solidFill>
            <a:srgbClr val="A1D5DF"/>
          </a:solidFill>
        </p:spPr>
        <p:txBody>
          <a:bodyPr/>
          <a:lstStyle/>
          <a:p>
            <a:endParaRPr lang="en-GB" sz="1200"/>
          </a:p>
        </p:txBody>
      </p:sp>
      <p:sp>
        <p:nvSpPr>
          <p:cNvPr id="7" name="TextBox 7"/>
          <p:cNvSpPr txBox="1"/>
          <p:nvPr/>
        </p:nvSpPr>
        <p:spPr>
          <a:xfrm>
            <a:off x="-254000" y="589339"/>
            <a:ext cx="3941535" cy="351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r>
              <a:rPr lang="en-US" sz="3600" spc="37">
                <a:solidFill>
                  <a:schemeClr val="bg1"/>
                </a:solidFill>
                <a:latin typeface="Gotham Rounded Bold" panose="02000000000000000000" pitchFamily="50" charset="0"/>
              </a:rPr>
              <a:t>ABOUT US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17302" y="2281483"/>
            <a:ext cx="7048439" cy="96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573"/>
              </a:lnSpc>
            </a:pPr>
            <a:r>
              <a:rPr lang="en-US" sz="1467">
                <a:solidFill>
                  <a:srgbClr val="616161"/>
                </a:solidFill>
                <a:latin typeface="Calibri Light"/>
                <a:cs typeface="Calibri Light"/>
              </a:rPr>
              <a:t>Founded by Amber Staynings in January 2019, we are so proud to boast a diverse client portfolio that spans multisite UK wide corporate enterprises, as well as small independents, with a team of highly skilled consultants working across the UK.  </a:t>
            </a:r>
            <a:endParaRPr lang="en-US" sz="1333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101B5-9C23-5354-0E47-F0AE93937589}"/>
              </a:ext>
            </a:extLst>
          </p:cNvPr>
          <p:cNvSpPr txBox="1"/>
          <p:nvPr/>
        </p:nvSpPr>
        <p:spPr>
          <a:xfrm>
            <a:off x="334724" y="1779065"/>
            <a:ext cx="7275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Strategic Sales and Marketing experts for Hospitality and Leisure. </a:t>
            </a:r>
            <a:endParaRPr lang="en-GB" sz="1600">
              <a:solidFill>
                <a:srgbClr val="61616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BFC6F-A020-E1FB-7CCE-6C52DDA7FA60}"/>
              </a:ext>
            </a:extLst>
          </p:cNvPr>
          <p:cNvSpPr txBox="1"/>
          <p:nvPr/>
        </p:nvSpPr>
        <p:spPr>
          <a:xfrm>
            <a:off x="-12661" y="4249428"/>
            <a:ext cx="7913885" cy="9335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</a:pPr>
            <a:r>
              <a:rPr lang="en-GB" sz="1600">
                <a:solidFill>
                  <a:srgbClr val="EEF9FB"/>
                </a:solidFill>
                <a:latin typeface="Gotham Rounded Bold" panose="02000000000000000000" pitchFamily="50" charset="0"/>
              </a:rPr>
              <a:t>We IDENTIFY </a:t>
            </a:r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Sales Opportunities with Health Checks &amp; Audits.</a:t>
            </a:r>
          </a:p>
          <a:p>
            <a:pPr algn="ctr">
              <a:spcBef>
                <a:spcPts val="400"/>
              </a:spcBef>
            </a:pPr>
            <a:r>
              <a:rPr lang="en-GB" sz="1600">
                <a:solidFill>
                  <a:srgbClr val="EEF9FB"/>
                </a:solidFill>
                <a:latin typeface="Gotham Rounded Bold" panose="02000000000000000000" pitchFamily="50" charset="0"/>
              </a:rPr>
              <a:t>We CREATE </a:t>
            </a:r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Strategic Sales &amp; Marketing Plans.</a:t>
            </a:r>
          </a:p>
          <a:p>
            <a:pPr algn="ctr">
              <a:spcBef>
                <a:spcPts val="400"/>
              </a:spcBef>
            </a:pPr>
            <a:r>
              <a:rPr lang="en-GB" sz="1600">
                <a:solidFill>
                  <a:srgbClr val="EEF9FB"/>
                </a:solidFill>
                <a:latin typeface="Gotham Rounded Bold" panose="02000000000000000000" pitchFamily="50" charset="0"/>
              </a:rPr>
              <a:t>We DELIVER </a:t>
            </a:r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Consultancy &amp; Training.</a:t>
            </a:r>
            <a:endParaRPr lang="en-GB" sz="1600">
              <a:solidFill>
                <a:srgbClr val="616161"/>
              </a:solidFill>
            </a:endParaRPr>
          </a:p>
        </p:txBody>
      </p:sp>
      <p:sp>
        <p:nvSpPr>
          <p:cNvPr id="18" name="Google Shape;117;p1">
            <a:extLst>
              <a:ext uri="{FF2B5EF4-FFF2-40B4-BE49-F238E27FC236}">
                <a16:creationId xmlns:a16="http://schemas.microsoft.com/office/drawing/2014/main" id="{1D900ABB-D3DD-71FE-939C-C810D82E7F7F}"/>
              </a:ext>
            </a:extLst>
          </p:cNvPr>
          <p:cNvSpPr txBox="1"/>
          <p:nvPr/>
        </p:nvSpPr>
        <p:spPr>
          <a:xfrm>
            <a:off x="11381369" y="6693815"/>
            <a:ext cx="813132" cy="1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lvl="0" algn="r">
              <a:buSzPts val="1100"/>
            </a:pPr>
            <a:r>
              <a:rPr lang="en-US" sz="533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5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12" name="Picture 11" descr="A picture containing table, chair, floor, indoor&#10;&#10;Description automatically generated">
            <a:extLst>
              <a:ext uri="{FF2B5EF4-FFF2-40B4-BE49-F238E27FC236}">
                <a16:creationId xmlns:a16="http://schemas.microsoft.com/office/drawing/2014/main" id="{BD347951-E026-A32E-96F3-BB47E726CE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224" y="1482921"/>
            <a:ext cx="4271691" cy="53750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EC47C1E-2C6A-FA5E-1629-3FD4C0A74B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52400" y="6279447"/>
            <a:ext cx="2235200" cy="50344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 rot="16200000">
            <a:off x="-1982901" y="2991997"/>
            <a:ext cx="6084398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Gotham Rounded Bold" panose="02000000000000000000" pitchFamily="2" charset="77"/>
              </a:rPr>
              <a:t>Group B Games</a:t>
            </a:r>
            <a:endParaRPr lang="en-US" sz="4400">
              <a:solidFill>
                <a:schemeClr val="bg1"/>
              </a:solidFill>
              <a:latin typeface="Gotham Rounded Bold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503E43-FC5A-B39E-049B-46A81467DB3F}"/>
              </a:ext>
            </a:extLst>
          </p:cNvPr>
          <p:cNvSpPr txBox="1"/>
          <p:nvPr/>
        </p:nvSpPr>
        <p:spPr>
          <a:xfrm>
            <a:off x="6938574" y="505577"/>
            <a:ext cx="5108448" cy="63863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700" b="1" dirty="0">
                <a:solidFill>
                  <a:srgbClr val="616161"/>
                </a:solidFill>
                <a:latin typeface="Gotham Rounded Bold" panose="02000000000000000000" pitchFamily="50" charset="0"/>
              </a:rPr>
              <a:t>Friday November 25th</a:t>
            </a:r>
            <a:endParaRPr lang="en-GB" sz="1700" dirty="0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fontAlgn="base"/>
            <a:r>
              <a:rPr lang="en-GB" sz="1600" dirty="0">
                <a:solidFill>
                  <a:srgbClr val="616161"/>
                </a:solidFill>
                <a:latin typeface="+mj-lt"/>
              </a:rPr>
              <a:t>England vs United States (7pm)</a:t>
            </a:r>
            <a:br>
              <a:rPr lang="en-GB" sz="1600" dirty="0">
                <a:solidFill>
                  <a:srgbClr val="616161"/>
                </a:solidFill>
                <a:latin typeface="+mj-lt"/>
              </a:rPr>
            </a:br>
            <a:endParaRPr lang="en-GB" sz="16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Remember, Friday lunchtime slots are second in Christmas party popularity only to Thursday nights. </a:t>
            </a:r>
            <a:br>
              <a:rPr lang="en-GB" sz="1600" dirty="0">
                <a:solidFill>
                  <a:srgbClr val="616161"/>
                </a:solidFill>
                <a:latin typeface="+mj-lt"/>
              </a:rPr>
            </a:br>
            <a:endParaRPr lang="en-GB" sz="16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This match offers the ideal opportunity for day-into-night corporate Christmas parties.</a:t>
            </a:r>
            <a:br>
              <a:rPr lang="en-GB" sz="1600" dirty="0">
                <a:solidFill>
                  <a:srgbClr val="616161"/>
                </a:solidFill>
                <a:latin typeface="+mj-lt"/>
              </a:rPr>
            </a:br>
            <a:endParaRPr lang="en-GB" sz="1600" dirty="0">
              <a:solidFill>
                <a:srgbClr val="616161"/>
              </a:solidFill>
              <a:latin typeface="+mj-lt"/>
            </a:endParaRPr>
          </a:p>
          <a:p>
            <a:pPr fontAlgn="base"/>
            <a:r>
              <a:rPr lang="en-GB" sz="1600" b="1" dirty="0">
                <a:solidFill>
                  <a:srgbClr val="616161"/>
                </a:solidFill>
                <a:latin typeface="+mj-lt"/>
              </a:rPr>
              <a:t>Venues should consider: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Higher minimum spends split into AM and PM, and depending on numbers: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Offering an exclusive hire for the world cup game following their lunch against a separate world-up themed package.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Offering to save an them an area for an additional spend when you open up back up to core trade.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Inform them the table/area/venue must be vacated by 5pm - this allows you enough turnover time to prepare for the evening’s trade.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616161"/>
                </a:solidFill>
                <a:latin typeface="+mj-lt"/>
              </a:rPr>
              <a:t>Remember to let them know if you are fully booked when their slot ends, so they can find an alternative venue for the game!</a:t>
            </a:r>
          </a:p>
          <a:p>
            <a:pPr fontAlgn="base"/>
            <a:endParaRPr lang="en-GB" sz="120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dirty="0"/>
          </a:p>
        </p:txBody>
      </p:sp>
      <p:pic>
        <p:nvPicPr>
          <p:cNvPr id="3" name="Picture 2" descr="A picture containing text, grass, outdoor, soccer&#10;&#10;Description automatically generated">
            <a:extLst>
              <a:ext uri="{FF2B5EF4-FFF2-40B4-BE49-F238E27FC236}">
                <a16:creationId xmlns:a16="http://schemas.microsoft.com/office/drawing/2014/main" id="{533CEC91-4001-1194-043C-BBD12A3CAC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" r="10419"/>
          <a:stretch/>
        </p:blipFill>
        <p:spPr>
          <a:xfrm>
            <a:off x="1637581" y="594316"/>
            <a:ext cx="5108448" cy="60926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18BD154-938D-13BB-8C3B-8B7FB7CF23E3}"/>
              </a:ext>
            </a:extLst>
          </p:cNvPr>
          <p:cNvSpPr/>
          <p:nvPr/>
        </p:nvSpPr>
        <p:spPr>
          <a:xfrm>
            <a:off x="2666315" y="2170176"/>
            <a:ext cx="3398247" cy="3411111"/>
          </a:xfrm>
          <a:prstGeom prst="ellipse">
            <a:avLst/>
          </a:prstGeom>
          <a:solidFill>
            <a:srgbClr val="A1D5DF"/>
          </a:solidFill>
          <a:ln>
            <a:solidFill>
              <a:srgbClr val="B1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b="1"/>
              <a:t>Friday 25</a:t>
            </a:r>
            <a:r>
              <a:rPr lang="en-GB" sz="2800" b="1" baseline="30000"/>
              <a:t>th</a:t>
            </a:r>
            <a:r>
              <a:rPr lang="en-GB" sz="2800" b="1"/>
              <a:t>  November</a:t>
            </a:r>
            <a:endParaRPr lang="en-GB" sz="2800"/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7A2D5EA6-46C1-9E0A-96B1-9F32DF620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571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 rot="16200000">
            <a:off x="-1982901" y="2991997"/>
            <a:ext cx="6084398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Gotham Rounded Bold" panose="02000000000000000000" pitchFamily="2" charset="77"/>
              </a:rPr>
              <a:t>Group B Games</a:t>
            </a:r>
            <a:endParaRPr lang="en-US" sz="4400">
              <a:solidFill>
                <a:schemeClr val="bg1"/>
              </a:solidFill>
              <a:latin typeface="Gotham Rounded Bold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11CBB-0D15-EB43-B176-0F7F25150BAF}"/>
              </a:ext>
            </a:extLst>
          </p:cNvPr>
          <p:cNvSpPr/>
          <p:nvPr/>
        </p:nvSpPr>
        <p:spPr>
          <a:xfrm>
            <a:off x="7063100" y="594316"/>
            <a:ext cx="474095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 dirty="0">
                <a:solidFill>
                  <a:srgbClr val="616161"/>
                </a:solidFill>
                <a:latin typeface="Gotham Rounded Bold" panose="02000000000000000000" pitchFamily="50" charset="0"/>
              </a:rPr>
              <a:t>Tuesday November 29th</a:t>
            </a:r>
            <a:endParaRPr lang="en-GB" sz="2000" dirty="0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fontAlgn="base"/>
            <a:r>
              <a:rPr lang="en-GB" sz="2000" dirty="0">
                <a:solidFill>
                  <a:srgbClr val="616161"/>
                </a:solidFill>
                <a:latin typeface="+mj-lt"/>
              </a:rPr>
              <a:t>Wales vs England (7pm)</a:t>
            </a:r>
          </a:p>
          <a:p>
            <a:pPr fontAlgn="base"/>
            <a:endParaRPr lang="en-GB" sz="20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16161"/>
                </a:solidFill>
                <a:latin typeface="+mj-lt"/>
              </a:rPr>
              <a:t>This will be a </a:t>
            </a:r>
            <a:r>
              <a:rPr lang="en-GB" sz="2000" b="1" dirty="0">
                <a:solidFill>
                  <a:srgbClr val="616161"/>
                </a:solidFill>
                <a:latin typeface="+mj-lt"/>
              </a:rPr>
              <a:t>popular game.</a:t>
            </a:r>
          </a:p>
          <a:p>
            <a:pPr fontAlgn="base"/>
            <a:endParaRPr lang="en-GB" sz="20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16161"/>
                </a:solidFill>
                <a:latin typeface="+mj-lt"/>
              </a:rPr>
              <a:t>You may decide to charge consumers a ticket price including a drink, a minimum spend or make an entry-level package mandatory, depending on the nature of your venue and its popularity for sports matches.</a:t>
            </a:r>
          </a:p>
          <a:p>
            <a:pPr fontAlgn="base"/>
            <a:endParaRPr lang="en-GB" sz="2000" dirty="0">
              <a:solidFill>
                <a:srgbClr val="616161"/>
              </a:solidFill>
              <a:latin typeface="+mj-lt"/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16161"/>
                </a:solidFill>
                <a:latin typeface="+mj-lt"/>
              </a:rPr>
              <a:t>It’s likely to be a popular date with corporate hires for some venues– ensure your minimum spend reflects the fact it’s a match day if you are popular with sports bookings.</a:t>
            </a:r>
          </a:p>
          <a:p>
            <a:pPr fontAlgn="base"/>
            <a:endParaRPr lang="en-GB" dirty="0">
              <a:solidFill>
                <a:srgbClr val="61616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n-GB" sz="1200" dirty="0"/>
          </a:p>
          <a:p>
            <a:pPr fontAlgn="base"/>
            <a:endParaRPr lang="en-GB" sz="1200" dirty="0"/>
          </a:p>
          <a:p>
            <a:endParaRPr lang="en-US" dirty="0">
              <a:cs typeface="Calibri"/>
            </a:endParaRPr>
          </a:p>
        </p:txBody>
      </p:sp>
      <p:pic>
        <p:nvPicPr>
          <p:cNvPr id="6" name="Picture 5" descr="A picture containing text, grass, outdoor, soccer&#10;&#10;Description automatically generated">
            <a:extLst>
              <a:ext uri="{FF2B5EF4-FFF2-40B4-BE49-F238E27FC236}">
                <a16:creationId xmlns:a16="http://schemas.microsoft.com/office/drawing/2014/main" id="{36F7F6FA-59F4-A7BD-BF81-C530E4DDDA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" r="10419"/>
          <a:stretch/>
        </p:blipFill>
        <p:spPr>
          <a:xfrm>
            <a:off x="1730653" y="612937"/>
            <a:ext cx="5108448" cy="6092614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55A6B17-6611-271E-E68D-F7DC190B0577}"/>
              </a:ext>
            </a:extLst>
          </p:cNvPr>
          <p:cNvSpPr/>
          <p:nvPr/>
        </p:nvSpPr>
        <p:spPr>
          <a:xfrm>
            <a:off x="2697753" y="2232669"/>
            <a:ext cx="3398247" cy="3411111"/>
          </a:xfrm>
          <a:prstGeom prst="ellipse">
            <a:avLst/>
          </a:prstGeom>
          <a:solidFill>
            <a:srgbClr val="A1D5DF"/>
          </a:solidFill>
          <a:ln>
            <a:solidFill>
              <a:srgbClr val="B1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GB" sz="2800" b="1" dirty="0"/>
              <a:t>Monday 29th November</a:t>
            </a:r>
            <a:endParaRPr lang="en-GB" sz="2800" dirty="0"/>
          </a:p>
        </p:txBody>
      </p:sp>
      <p:pic>
        <p:nvPicPr>
          <p:cNvPr id="7" name="Picture 5" descr="Icon&#10;&#10;Description automatically generated">
            <a:extLst>
              <a:ext uri="{FF2B5EF4-FFF2-40B4-BE49-F238E27FC236}">
                <a16:creationId xmlns:a16="http://schemas.microsoft.com/office/drawing/2014/main" id="{33F4569D-9328-82A8-ED66-805C28DC3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32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43218-D9B6-F447-B382-40DD31FE5834}"/>
              </a:ext>
            </a:extLst>
          </p:cNvPr>
          <p:cNvSpPr txBox="1"/>
          <p:nvPr/>
        </p:nvSpPr>
        <p:spPr>
          <a:xfrm>
            <a:off x="4652212" y="802106"/>
            <a:ext cx="6135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>
                <a:solidFill>
                  <a:schemeClr val="bg1"/>
                </a:solidFill>
                <a:latin typeface="Allison Script" pitchFamily="2" charset="77"/>
                <a:cs typeface="Calibri" panose="020F0502020204030204" pitchFamily="34" charset="0"/>
              </a:rPr>
              <a:t>Our Mission, Our Vision</a:t>
            </a:r>
            <a:endParaRPr lang="en-US" sz="4400">
              <a:solidFill>
                <a:schemeClr val="bg1"/>
              </a:solidFill>
              <a:latin typeface="Allison Script" pitchFamily="2" charset="77"/>
              <a:cs typeface="Calibri" panose="020F0502020204030204" pitchFamily="34" charset="0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 rot="16200000">
            <a:off x="-1982901" y="2991997"/>
            <a:ext cx="6084398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r>
              <a:rPr lang="en-US" sz="4400">
                <a:solidFill>
                  <a:schemeClr val="bg1"/>
                </a:solidFill>
                <a:latin typeface="Gotham Rounded Bold" panose="02000000000000000000" pitchFamily="2" charset="77"/>
              </a:rPr>
              <a:t>Group Play-Offs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11CBB-0D15-EB43-B176-0F7F25150BAF}"/>
              </a:ext>
            </a:extLst>
          </p:cNvPr>
          <p:cNvSpPr/>
          <p:nvPr/>
        </p:nvSpPr>
        <p:spPr>
          <a:xfrm>
            <a:off x="2006044" y="539368"/>
            <a:ext cx="4089956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>
                <a:solidFill>
                  <a:srgbClr val="616161"/>
                </a:solidFill>
              </a:rPr>
              <a:t>What fixtures will England play if they top the group?</a:t>
            </a:r>
            <a:endParaRPr lang="en-GB" sz="2000">
              <a:solidFill>
                <a:srgbClr val="616161"/>
              </a:solidFill>
            </a:endParaRPr>
          </a:p>
          <a:p>
            <a:pPr fontAlgn="base"/>
            <a:r>
              <a:rPr lang="en-GB" sz="2000">
                <a:solidFill>
                  <a:srgbClr val="616161"/>
                </a:solidFill>
              </a:rPr>
              <a:t>They’ll play on </a:t>
            </a:r>
            <a:r>
              <a:rPr lang="en-GB" sz="2000" b="1">
                <a:solidFill>
                  <a:srgbClr val="616161"/>
                </a:solidFill>
              </a:rPr>
              <a:t>Sunday, December 4th, 7pm GMT</a:t>
            </a:r>
            <a:r>
              <a:rPr lang="en-GB" sz="2000">
                <a:solidFill>
                  <a:srgbClr val="616161"/>
                </a:solidFill>
              </a:rPr>
              <a:t>. </a:t>
            </a:r>
          </a:p>
          <a:p>
            <a:pPr fontAlgn="base"/>
            <a:br>
              <a:rPr lang="en-GB" sz="2000">
                <a:solidFill>
                  <a:srgbClr val="616161"/>
                </a:solidFill>
              </a:rPr>
            </a:br>
            <a:r>
              <a:rPr lang="en-GB" sz="2000">
                <a:solidFill>
                  <a:srgbClr val="616161"/>
                </a:solidFill>
              </a:rPr>
              <a:t>A quarter-final on this path will be on </a:t>
            </a:r>
            <a:r>
              <a:rPr lang="en-GB" sz="2000" b="1">
                <a:solidFill>
                  <a:srgbClr val="616161"/>
                </a:solidFill>
              </a:rPr>
              <a:t>Saturday, December 10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. </a:t>
            </a:r>
            <a:endParaRPr lang="en-GB" sz="2000">
              <a:solidFill>
                <a:srgbClr val="616161"/>
              </a:solidFill>
            </a:endParaRPr>
          </a:p>
          <a:p>
            <a:pPr fontAlgn="base"/>
            <a:br>
              <a:rPr lang="en-GB" sz="2000" b="1">
                <a:solidFill>
                  <a:srgbClr val="616161"/>
                </a:solidFill>
              </a:rPr>
            </a:br>
            <a:r>
              <a:rPr lang="en-GB" sz="2000" b="1">
                <a:solidFill>
                  <a:srgbClr val="616161"/>
                </a:solidFill>
              </a:rPr>
              <a:t>What fixtures will England play if they come second in the group?</a:t>
            </a:r>
          </a:p>
          <a:p>
            <a:pPr fontAlgn="base"/>
            <a:r>
              <a:rPr lang="en-GB" sz="2000">
                <a:solidFill>
                  <a:srgbClr val="616161"/>
                </a:solidFill>
              </a:rPr>
              <a:t>They’ll play on </a:t>
            </a:r>
            <a:r>
              <a:rPr lang="en-GB" sz="2000" b="1">
                <a:solidFill>
                  <a:srgbClr val="616161"/>
                </a:solidFill>
              </a:rPr>
              <a:t>Saturday, December 3rd, 3pm GMT</a:t>
            </a:r>
            <a:r>
              <a:rPr lang="en-GB" sz="2000">
                <a:solidFill>
                  <a:srgbClr val="616161"/>
                </a:solidFill>
              </a:rPr>
              <a:t>. </a:t>
            </a:r>
          </a:p>
          <a:p>
            <a:pPr fontAlgn="base"/>
            <a:br>
              <a:rPr lang="en-GB" sz="2000">
                <a:solidFill>
                  <a:srgbClr val="616161"/>
                </a:solidFill>
              </a:rPr>
            </a:br>
            <a:r>
              <a:rPr lang="en-GB" sz="2000">
                <a:solidFill>
                  <a:srgbClr val="616161"/>
                </a:solidFill>
              </a:rPr>
              <a:t>A quarter-final on this path will be on </a:t>
            </a:r>
            <a:r>
              <a:rPr lang="en-GB" sz="2000" b="1">
                <a:solidFill>
                  <a:srgbClr val="616161"/>
                </a:solidFill>
              </a:rPr>
              <a:t>Friday, December 9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. </a:t>
            </a:r>
            <a:endParaRPr lang="en-GB" sz="2000">
              <a:solidFill>
                <a:srgbClr val="616161"/>
              </a:solidFill>
            </a:endParaRPr>
          </a:p>
          <a:p>
            <a:pPr fontAlgn="base"/>
            <a:br>
              <a:rPr lang="en-GB" sz="1400"/>
            </a:br>
            <a:endParaRPr lang="en-GB" sz="1400"/>
          </a:p>
          <a:p>
            <a:endParaRPr lang="en-GB" sz="1200"/>
          </a:p>
          <a:p>
            <a:endParaRPr lang="en-GB" sz="1200">
              <a:cs typeface="Calibri"/>
            </a:endParaRPr>
          </a:p>
          <a:p>
            <a:endParaRPr lang="en-GB" sz="12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CAAFB5-E737-7DA9-ACB2-B01564FE6276}"/>
              </a:ext>
            </a:extLst>
          </p:cNvPr>
          <p:cNvSpPr txBox="1"/>
          <p:nvPr/>
        </p:nvSpPr>
        <p:spPr>
          <a:xfrm>
            <a:off x="6281250" y="539368"/>
            <a:ext cx="5223934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The corporate market wont be the focus for Saturday and Sunday games, this is all about how showing the game might affect your core trade. </a:t>
            </a:r>
            <a:r>
              <a:rPr lang="en-GB" b="1">
                <a:solidFill>
                  <a:srgbClr val="616161"/>
                </a:solidFill>
              </a:rPr>
              <a:t>Be tactical – what can you deliver that will be the most profitable?</a:t>
            </a:r>
            <a:br>
              <a:rPr lang="en-GB">
                <a:solidFill>
                  <a:srgbClr val="616161"/>
                </a:solidFill>
              </a:rPr>
            </a:br>
            <a:endParaRPr lang="en-GB">
              <a:solidFill>
                <a:srgbClr val="61616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The wet spend will be high for these matches – be prepared!</a:t>
            </a:r>
            <a:br>
              <a:rPr lang="en-GB">
                <a:solidFill>
                  <a:srgbClr val="616161"/>
                </a:solidFill>
              </a:rPr>
            </a:br>
            <a:endParaRPr lang="en-GB">
              <a:solidFill>
                <a:srgbClr val="61616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You may choose to make world cup packages mandatory, depending on your venue – but absolutely </a:t>
            </a:r>
            <a:r>
              <a:rPr lang="en-GB" b="1">
                <a:solidFill>
                  <a:srgbClr val="616161"/>
                </a:solidFill>
              </a:rPr>
              <a:t>take a deposit or at the very least a card authentication to hold the space or consider selling tickets.</a:t>
            </a:r>
            <a:br>
              <a:rPr lang="en-GB">
                <a:solidFill>
                  <a:srgbClr val="616161"/>
                </a:solidFill>
              </a:rPr>
            </a:br>
            <a:endParaRPr lang="en-GB">
              <a:solidFill>
                <a:srgbClr val="616161"/>
              </a:solidFill>
            </a:endParaRP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GB" b="1">
                <a:solidFill>
                  <a:srgbClr val="616161"/>
                </a:solidFill>
              </a:rPr>
              <a:t>Friday 9</a:t>
            </a:r>
            <a:r>
              <a:rPr lang="en-GB" b="1" baseline="30000">
                <a:solidFill>
                  <a:srgbClr val="616161"/>
                </a:solidFill>
              </a:rPr>
              <a:t>th</a:t>
            </a:r>
            <a:r>
              <a:rPr lang="en-GB" b="1">
                <a:solidFill>
                  <a:srgbClr val="616161"/>
                </a:solidFill>
              </a:rPr>
              <a:t> December will be another mega date for parties vs world cup. </a:t>
            </a:r>
            <a:r>
              <a:rPr lang="en-GB">
                <a:solidFill>
                  <a:srgbClr val="616161"/>
                </a:solidFill>
              </a:rPr>
              <a:t>Remember to charge more for parties to stay into the evening, or let them know their cut off-point to enable you to turn the venue over.</a:t>
            </a:r>
          </a:p>
          <a:p>
            <a:endParaRPr lang="en-GB" sz="1200"/>
          </a:p>
          <a:p>
            <a:endParaRPr lang="en-GB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38B56864-19F1-B9D6-F0D6-1FD512ABE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0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4"/>
            <a:ext cx="1219699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122;p2">
            <a:extLst>
              <a:ext uri="{FF2B5EF4-FFF2-40B4-BE49-F238E27FC236}">
                <a16:creationId xmlns:a16="http://schemas.microsoft.com/office/drawing/2014/main" id="{EB1E2B32-4657-8549-B38A-F773BEAA24EB}"/>
              </a:ext>
            </a:extLst>
          </p:cNvPr>
          <p:cNvSpPr/>
          <p:nvPr/>
        </p:nvSpPr>
        <p:spPr>
          <a:xfrm rot="16200000">
            <a:off x="-1982901" y="2991997"/>
            <a:ext cx="6084398" cy="1342709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1" tIns="60951" rIns="60951" bIns="60951" anchor="ctr" anchorCtr="0">
            <a:noAutofit/>
          </a:bodyPr>
          <a:lstStyle/>
          <a:p>
            <a:r>
              <a:rPr lang="en-GB" sz="4400">
                <a:solidFill>
                  <a:schemeClr val="bg1"/>
                </a:solidFill>
                <a:latin typeface="Gotham Rounded Bold" panose="02000000000000000000" pitchFamily="2" charset="77"/>
              </a:rPr>
              <a:t>Finals!</a:t>
            </a:r>
            <a:endParaRPr lang="en-US" sz="4400">
              <a:solidFill>
                <a:schemeClr val="bg1"/>
              </a:solidFill>
              <a:latin typeface="Gotham Rounded Bold" panose="02000000000000000000" pitchFamily="2" charset="7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805E2E6-01F9-4F4A-B306-3CF070D809E5}"/>
              </a:ext>
            </a:extLst>
          </p:cNvPr>
          <p:cNvSpPr txBox="1"/>
          <p:nvPr/>
        </p:nvSpPr>
        <p:spPr>
          <a:xfrm>
            <a:off x="1968779" y="4886343"/>
            <a:ext cx="367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F11CBB-0D15-EB43-B176-0F7F25150BAF}"/>
              </a:ext>
            </a:extLst>
          </p:cNvPr>
          <p:cNvSpPr/>
          <p:nvPr/>
        </p:nvSpPr>
        <p:spPr>
          <a:xfrm>
            <a:off x="2039910" y="816726"/>
            <a:ext cx="3946023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GB" sz="2000" b="1">
                <a:solidFill>
                  <a:srgbClr val="616161"/>
                </a:solidFill>
              </a:rPr>
              <a:t>Quarter-Final 1</a:t>
            </a:r>
            <a:r>
              <a:rPr lang="en-GB" sz="2000">
                <a:solidFill>
                  <a:srgbClr val="616161"/>
                </a:solidFill>
              </a:rPr>
              <a:t> Winner vs Quarter-Final 2 Winner </a:t>
            </a:r>
          </a:p>
          <a:p>
            <a:pPr fontAlgn="base"/>
            <a:r>
              <a:rPr lang="en-GB" sz="2000" b="1">
                <a:solidFill>
                  <a:srgbClr val="616161"/>
                </a:solidFill>
              </a:rPr>
              <a:t>Tuesday, December 13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 at 7pm.</a:t>
            </a:r>
            <a:br>
              <a:rPr lang="en-GB" sz="2000" b="1">
                <a:solidFill>
                  <a:srgbClr val="616161"/>
                </a:solidFill>
              </a:rPr>
            </a:br>
            <a:endParaRPr lang="en-GB" sz="2000">
              <a:solidFill>
                <a:srgbClr val="616161"/>
              </a:solidFill>
            </a:endParaRPr>
          </a:p>
          <a:p>
            <a:pPr fontAlgn="base"/>
            <a:r>
              <a:rPr lang="en-GB" sz="2000" b="1">
                <a:solidFill>
                  <a:srgbClr val="616161"/>
                </a:solidFill>
              </a:rPr>
              <a:t>Quarter-Final 2</a:t>
            </a:r>
            <a:r>
              <a:rPr lang="en-GB" sz="2000">
                <a:solidFill>
                  <a:srgbClr val="616161"/>
                </a:solidFill>
              </a:rPr>
              <a:t> Winner vs Quarter-Final 4 Winner </a:t>
            </a:r>
            <a:endParaRPr lang="en-GB" sz="2000" b="1">
              <a:solidFill>
                <a:srgbClr val="616161"/>
              </a:solidFill>
            </a:endParaRPr>
          </a:p>
          <a:p>
            <a:pPr fontAlgn="base"/>
            <a:r>
              <a:rPr lang="en-GB" sz="2000" b="1">
                <a:solidFill>
                  <a:srgbClr val="616161"/>
                </a:solidFill>
              </a:rPr>
              <a:t>Wednesday, December 14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  at 7pm.</a:t>
            </a:r>
            <a:endParaRPr lang="en-GB" sz="2000">
              <a:solidFill>
                <a:srgbClr val="616161"/>
              </a:solidFill>
            </a:endParaRPr>
          </a:p>
          <a:p>
            <a:pPr fontAlgn="base"/>
            <a:endParaRPr lang="en-GB" sz="2000">
              <a:solidFill>
                <a:srgbClr val="616161"/>
              </a:solidFill>
            </a:endParaRPr>
          </a:p>
          <a:p>
            <a:pPr fontAlgn="base"/>
            <a:r>
              <a:rPr lang="en-GB" sz="2000" b="1" cap="all">
                <a:solidFill>
                  <a:srgbClr val="616161"/>
                </a:solidFill>
              </a:rPr>
              <a:t>THIRD-PLACE PLAY-OFF -</a:t>
            </a:r>
            <a:r>
              <a:rPr lang="en-GB" sz="2000" b="1">
                <a:solidFill>
                  <a:srgbClr val="616161"/>
                </a:solidFill>
              </a:rPr>
              <a:t> Saturday, December 17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 at 3pm.</a:t>
            </a:r>
          </a:p>
          <a:p>
            <a:pPr fontAlgn="base"/>
            <a:endParaRPr lang="en-GB" sz="2000" b="1">
              <a:solidFill>
                <a:srgbClr val="616161"/>
              </a:solidFill>
            </a:endParaRPr>
          </a:p>
          <a:p>
            <a:pPr fontAlgn="base"/>
            <a:r>
              <a:rPr lang="en-GB" sz="2000" b="1" cap="all">
                <a:solidFill>
                  <a:srgbClr val="616161"/>
                </a:solidFill>
              </a:rPr>
              <a:t>FINAL</a:t>
            </a:r>
            <a:r>
              <a:rPr lang="en-GB" sz="2000" b="1">
                <a:solidFill>
                  <a:srgbClr val="616161"/>
                </a:solidFill>
              </a:rPr>
              <a:t> - Sunday, December 18</a:t>
            </a:r>
            <a:r>
              <a:rPr lang="en-GB" sz="2000" b="1" baseline="30000">
                <a:solidFill>
                  <a:srgbClr val="616161"/>
                </a:solidFill>
              </a:rPr>
              <a:t>th</a:t>
            </a:r>
            <a:r>
              <a:rPr lang="en-GB" sz="2000" b="1">
                <a:solidFill>
                  <a:srgbClr val="616161"/>
                </a:solidFill>
              </a:rPr>
              <a:t> at 3pm.</a:t>
            </a:r>
          </a:p>
          <a:p>
            <a:r>
              <a:rPr lang="en-GB" sz="2000"/>
              <a:t> </a:t>
            </a:r>
          </a:p>
          <a:p>
            <a:endParaRPr lang="en-GB" sz="1200"/>
          </a:p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cs typeface="Calibri"/>
            </a:endParaRPr>
          </a:p>
          <a:p>
            <a:endParaRPr lang="en-GB" sz="12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4F1B61-F98F-81B2-28E1-8B1E7C4933A1}"/>
              </a:ext>
            </a:extLst>
          </p:cNvPr>
          <p:cNvSpPr/>
          <p:nvPr/>
        </p:nvSpPr>
        <p:spPr>
          <a:xfrm>
            <a:off x="6806644" y="594316"/>
            <a:ext cx="394602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cs typeface="Calibri"/>
            </a:endParaRPr>
          </a:p>
          <a:p>
            <a:endParaRPr lang="en-GB" sz="12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27CD62-6600-3A46-D823-026875135BE5}"/>
              </a:ext>
            </a:extLst>
          </p:cNvPr>
          <p:cNvSpPr/>
          <p:nvPr/>
        </p:nvSpPr>
        <p:spPr>
          <a:xfrm>
            <a:off x="6484910" y="816726"/>
            <a:ext cx="394602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1200"/>
          </a:p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/>
          </a:p>
          <a:p>
            <a:endParaRPr lang="en-GB" sz="120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200">
              <a:cs typeface="Calibri"/>
            </a:endParaRPr>
          </a:p>
          <a:p>
            <a:endParaRPr lang="en-GB" sz="1200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B6C9BA-F6D7-F657-8EB1-DDA02A20E0E7}"/>
              </a:ext>
            </a:extLst>
          </p:cNvPr>
          <p:cNvSpPr txBox="1"/>
          <p:nvPr/>
        </p:nvSpPr>
        <p:spPr>
          <a:xfrm>
            <a:off x="6295190" y="816726"/>
            <a:ext cx="5508867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Consider increasing your base minimum spends/package price for hires and groups in advance for these midweek dates. Not enough to price the mid-week customer out, but to help to cover any potential loss of revenue if England make it this far. </a:t>
            </a:r>
            <a:r>
              <a:rPr lang="en-GB" b="1">
                <a:solidFill>
                  <a:srgbClr val="616161"/>
                </a:solidFill>
              </a:rPr>
              <a:t>Hedge your bets!</a:t>
            </a:r>
            <a:br>
              <a:rPr lang="en-GB">
                <a:solidFill>
                  <a:srgbClr val="616161"/>
                </a:solidFill>
              </a:rPr>
            </a:br>
            <a:endParaRPr lang="en-GB">
              <a:solidFill>
                <a:srgbClr val="6161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Make the weekday daytime parties aware they will need to pay extra to stay into the evening if England make it through, </a:t>
            </a:r>
            <a:r>
              <a:rPr lang="en-GB" b="1">
                <a:solidFill>
                  <a:srgbClr val="616161"/>
                </a:solidFill>
              </a:rPr>
              <a:t>this is where bolt-on options work very well</a:t>
            </a:r>
            <a:r>
              <a:rPr lang="en-GB">
                <a:solidFill>
                  <a:srgbClr val="616161"/>
                </a:solidFill>
              </a:rPr>
              <a:t>.</a:t>
            </a:r>
          </a:p>
          <a:p>
            <a:endParaRPr lang="en-GB">
              <a:solidFill>
                <a:srgbClr val="6161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Customers will want and expect to pay for an experience to watch the finals – </a:t>
            </a:r>
            <a:r>
              <a:rPr lang="en-GB" b="1">
                <a:solidFill>
                  <a:srgbClr val="616161"/>
                </a:solidFill>
              </a:rPr>
              <a:t>go all in on packages and premiumisation options, especially for larger groups.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rgbClr val="61616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>
                <a:solidFill>
                  <a:srgbClr val="616161"/>
                </a:solidFill>
              </a:rPr>
              <a:t>The weekend dates will be very busy with core trade for most venues. </a:t>
            </a:r>
            <a:r>
              <a:rPr lang="en-GB" b="1">
                <a:solidFill>
                  <a:srgbClr val="616161"/>
                </a:solidFill>
              </a:rPr>
              <a:t>Have a plan in place to make the most of what’s deliverable within your venue without impacting guest experience. </a:t>
            </a:r>
          </a:p>
        </p:txBody>
      </p:sp>
      <p:pic>
        <p:nvPicPr>
          <p:cNvPr id="3" name="Picture 5" descr="Icon&#10;&#10;Description automatically generated">
            <a:extLst>
              <a:ext uri="{FF2B5EF4-FFF2-40B4-BE49-F238E27FC236}">
                <a16:creationId xmlns:a16="http://schemas.microsoft.com/office/drawing/2014/main" id="{3B43DD08-881D-85EC-0C4E-0CA167022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299" y="6373227"/>
            <a:ext cx="1874677" cy="39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74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5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B93C647-A7D3-EAE6-929D-B52D8A7E7C3D}"/>
              </a:ext>
            </a:extLst>
          </p:cNvPr>
          <p:cNvSpPr/>
          <p:nvPr/>
        </p:nvSpPr>
        <p:spPr>
          <a:xfrm>
            <a:off x="-10929" y="4014686"/>
            <a:ext cx="12192000" cy="2843314"/>
          </a:xfrm>
          <a:prstGeom prst="rect">
            <a:avLst/>
          </a:prstGeom>
          <a:solidFill>
            <a:srgbClr val="EEF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8" name="TextBox 8"/>
          <p:cNvSpPr txBox="1"/>
          <p:nvPr/>
        </p:nvSpPr>
        <p:spPr>
          <a:xfrm>
            <a:off x="7952494" y="1646744"/>
            <a:ext cx="2446228" cy="22551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84"/>
              </a:lnSpc>
            </a:pPr>
            <a:endParaRPr lang="en-US" sz="1600">
              <a:solidFill>
                <a:schemeClr val="bg1"/>
              </a:solidFill>
              <a:latin typeface="Gotham Rounded Bold" panose="02000000000000000000" pitchFamily="50" charset="0"/>
            </a:endParaRPr>
          </a:p>
          <a:p>
            <a:pPr>
              <a:lnSpc>
                <a:spcPts val="2287"/>
              </a:lnSpc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Bums On Seats HQ</a:t>
            </a:r>
          </a:p>
          <a:p>
            <a:pPr>
              <a:lnSpc>
                <a:spcPts val="2287"/>
              </a:lnSpc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154 – 160 Fleet Street</a:t>
            </a:r>
          </a:p>
          <a:p>
            <a:pPr>
              <a:lnSpc>
                <a:spcPts val="2287"/>
              </a:lnSpc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EC4A 2DQ</a:t>
            </a:r>
          </a:p>
          <a:p>
            <a:pPr>
              <a:lnSpc>
                <a:spcPts val="2287"/>
              </a:lnSpc>
            </a:pPr>
            <a:endParaRPr lang="en-US" sz="1467">
              <a:solidFill>
                <a:schemeClr val="bg1"/>
              </a:solidFill>
              <a:latin typeface="Gotham Rounded Bold" panose="02000000000000000000" pitchFamily="50" charset="0"/>
            </a:endParaRPr>
          </a:p>
          <a:p>
            <a:pPr>
              <a:lnSpc>
                <a:spcPts val="2287"/>
              </a:lnSpc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 0333 090 8527</a:t>
            </a:r>
          </a:p>
          <a:p>
            <a:pPr>
              <a:lnSpc>
                <a:spcPts val="2287"/>
              </a:lnSpc>
            </a:pPr>
            <a:endParaRPr lang="en-US" sz="1467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1680"/>
              </a:lnSpc>
            </a:pPr>
            <a:endParaRPr lang="en-US" sz="12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2">
            <a:alphaModFix amt="71000"/>
          </a:blip>
          <a:srcRect l="12003" t="19449" r="16668" b="27854"/>
          <a:stretch/>
        </p:blipFill>
        <p:spPr>
          <a:xfrm>
            <a:off x="9165776" y="4078185"/>
            <a:ext cx="2935143" cy="27163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001347-AC85-6551-AAB3-D50865B192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11821" t="38287" r="-2583" b="5090"/>
          <a:stretch/>
        </p:blipFill>
        <p:spPr>
          <a:xfrm>
            <a:off x="3176994" y="4090367"/>
            <a:ext cx="2985442" cy="2716315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6D73FAA2-994C-B9EC-83B2-0DDEE1E2D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8" t="31727"/>
          <a:stretch/>
        </p:blipFill>
        <p:spPr bwMode="auto">
          <a:xfrm>
            <a:off x="81363" y="4085287"/>
            <a:ext cx="2995539" cy="270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FED90102-9761-53D4-B396-4458084D89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1000"/>
          </a:blip>
          <a:srcRect l="18369" t="10368" r="21847" b="28"/>
          <a:stretch/>
        </p:blipFill>
        <p:spPr>
          <a:xfrm>
            <a:off x="6162435" y="4085286"/>
            <a:ext cx="2903248" cy="2709213"/>
          </a:xfrm>
          <a:prstGeom prst="rect">
            <a:avLst/>
          </a:prstGeom>
        </p:spPr>
      </p:pic>
      <p:pic>
        <p:nvPicPr>
          <p:cNvPr id="20" name="Picture 26">
            <a:extLst>
              <a:ext uri="{FF2B5EF4-FFF2-40B4-BE49-F238E27FC236}">
                <a16:creationId xmlns:a16="http://schemas.microsoft.com/office/drawing/2014/main" id="{C02701D4-7D16-532C-712B-12DFBFCAF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14625" y="2574033"/>
            <a:ext cx="404523" cy="412779"/>
          </a:xfrm>
          <a:prstGeom prst="rect">
            <a:avLst/>
          </a:prstGeom>
        </p:spPr>
      </p:pic>
      <p:pic>
        <p:nvPicPr>
          <p:cNvPr id="21" name="Picture 25">
            <a:extLst>
              <a:ext uri="{FF2B5EF4-FFF2-40B4-BE49-F238E27FC236}">
                <a16:creationId xmlns:a16="http://schemas.microsoft.com/office/drawing/2014/main" id="{7147D2CF-4677-2970-1497-56F68F066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06368" y="3028643"/>
            <a:ext cx="412780" cy="412780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0A35E532-2E82-1D4F-73DA-0965554FFA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51389" y="1924385"/>
            <a:ext cx="530995" cy="530995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22C500A3-9404-23CC-D870-84C22D50F9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01668" y="2986812"/>
            <a:ext cx="418913" cy="412105"/>
          </a:xfrm>
          <a:prstGeom prst="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E9FB0C68-EAF9-B15B-CDFD-A1AD97517DEC}"/>
              </a:ext>
            </a:extLst>
          </p:cNvPr>
          <p:cNvSpPr txBox="1"/>
          <p:nvPr/>
        </p:nvSpPr>
        <p:spPr>
          <a:xfrm>
            <a:off x="2860772" y="1632387"/>
            <a:ext cx="3122917" cy="9235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184"/>
              </a:lnSpc>
              <a:spcBef>
                <a:spcPts val="400"/>
              </a:spcBef>
            </a:pPr>
            <a:endParaRPr lang="en-US" sz="1200">
              <a:solidFill>
                <a:schemeClr val="bg1"/>
              </a:solidFill>
              <a:latin typeface="Gotham Rounded Bold" panose="02000000000000000000" pitchFamily="50" charset="0"/>
            </a:endParaRPr>
          </a:p>
          <a:p>
            <a:pPr>
              <a:lnSpc>
                <a:spcPts val="2184"/>
              </a:lnSpc>
              <a:spcBef>
                <a:spcPts val="400"/>
              </a:spcBef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www.bumsonseats.org</a:t>
            </a:r>
          </a:p>
          <a:p>
            <a:pPr>
              <a:lnSpc>
                <a:spcPts val="2184"/>
              </a:lnSpc>
              <a:spcBef>
                <a:spcPts val="400"/>
              </a:spcBef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contact@bumsonseats.org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B662BF6D-D213-B00F-D8CF-7C0F1B5A083B}"/>
              </a:ext>
            </a:extLst>
          </p:cNvPr>
          <p:cNvSpPr txBox="1"/>
          <p:nvPr/>
        </p:nvSpPr>
        <p:spPr>
          <a:xfrm>
            <a:off x="2860771" y="2560333"/>
            <a:ext cx="2211204" cy="7675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84"/>
              </a:lnSpc>
            </a:pPr>
            <a:endParaRPr lang="en-US" sz="1467">
              <a:solidFill>
                <a:schemeClr val="bg1"/>
              </a:solidFill>
              <a:latin typeface="Gotham Rounded Bold" panose="02000000000000000000" pitchFamily="50" charset="0"/>
            </a:endParaRPr>
          </a:p>
          <a:p>
            <a:pPr>
              <a:lnSpc>
                <a:spcPts val="2184"/>
              </a:lnSpc>
            </a:pPr>
            <a:r>
              <a:rPr lang="en-US" sz="1467">
                <a:solidFill>
                  <a:schemeClr val="bg1"/>
                </a:solidFill>
                <a:latin typeface="Gotham Rounded Bold" panose="02000000000000000000" pitchFamily="50" charset="0"/>
              </a:rPr>
              <a:t>@bumsonseatshosp</a:t>
            </a:r>
          </a:p>
          <a:p>
            <a:pPr algn="ctr">
              <a:lnSpc>
                <a:spcPts val="1680"/>
              </a:lnSpc>
            </a:pPr>
            <a:endParaRPr lang="en-US" sz="120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1D5BB1FF-C009-646E-8CF2-C44D40B75F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462562" y="2005958"/>
            <a:ext cx="302994" cy="460427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0C7A7E1-C178-0FB5-39A5-1F5FCD0221B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24555" y="225072"/>
            <a:ext cx="4342889" cy="92352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"/>
            <a:ext cx="12192000" cy="7137057"/>
          </a:xfrm>
          <a:prstGeom prst="rect">
            <a:avLst/>
          </a:prstGeom>
          <a:solidFill>
            <a:srgbClr val="A1D5DF"/>
          </a:solidFill>
        </p:spPr>
        <p:txBody>
          <a:bodyPr/>
          <a:lstStyle/>
          <a:p>
            <a:endParaRPr lang="en-US" sz="1200">
              <a:highlight>
                <a:srgbClr val="FFFF00"/>
              </a:highlight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03201" y="431801"/>
            <a:ext cx="3661409" cy="448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3"/>
              </a:lnSpc>
            </a:pPr>
            <a:r>
              <a:rPr lang="en-US" sz="3600">
                <a:solidFill>
                  <a:srgbClr val="FEFEFE"/>
                </a:solidFill>
                <a:latin typeface="Gotham Rounded Bold" panose="02000000000000000000" pitchFamily="50" charset="0"/>
              </a:rPr>
              <a:t>OUR CLIENTS</a:t>
            </a:r>
          </a:p>
        </p:txBody>
      </p:sp>
      <p:grpSp>
        <p:nvGrpSpPr>
          <p:cNvPr id="10" name="Group 2">
            <a:extLst>
              <a:ext uri="{FF2B5EF4-FFF2-40B4-BE49-F238E27FC236}">
                <a16:creationId xmlns:a16="http://schemas.microsoft.com/office/drawing/2014/main" id="{4E5CC1EC-10A7-7A00-9B6C-C218E56ED2A7}"/>
              </a:ext>
            </a:extLst>
          </p:cNvPr>
          <p:cNvGrpSpPr/>
          <p:nvPr/>
        </p:nvGrpSpPr>
        <p:grpSpPr>
          <a:xfrm>
            <a:off x="-1508574" y="1048343"/>
            <a:ext cx="7262411" cy="6738485"/>
            <a:chOff x="14167" y="0"/>
            <a:chExt cx="6321665" cy="635000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C3D0C535-ED83-C303-3D03-302556581097}"/>
                </a:ext>
              </a:extLst>
            </p:cNvPr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AFE2DB">
                <a:alpha val="63922"/>
              </a:srgbClr>
            </a:solidFill>
          </p:spPr>
        </p:sp>
      </p:grpSp>
      <p:pic>
        <p:nvPicPr>
          <p:cNvPr id="12" name="Picture 35">
            <a:extLst>
              <a:ext uri="{FF2B5EF4-FFF2-40B4-BE49-F238E27FC236}">
                <a16:creationId xmlns:a16="http://schemas.microsoft.com/office/drawing/2014/main" id="{04D3029D-0106-1C4D-B969-3FC95563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232797" y="556428"/>
            <a:ext cx="1576170" cy="1576170"/>
          </a:xfrm>
          <a:prstGeom prst="rect">
            <a:avLst/>
          </a:prstGeom>
        </p:spPr>
      </p:pic>
      <p:pic>
        <p:nvPicPr>
          <p:cNvPr id="13" name="Picture 26">
            <a:extLst>
              <a:ext uri="{FF2B5EF4-FFF2-40B4-BE49-F238E27FC236}">
                <a16:creationId xmlns:a16="http://schemas.microsoft.com/office/drawing/2014/main" id="{22958C13-FAC4-43AE-0DFC-F42A74A223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41218" y="4880148"/>
            <a:ext cx="573711" cy="83188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346105FB-83E7-95AD-664A-411793B1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689592" y="2840115"/>
            <a:ext cx="959879" cy="959879"/>
          </a:xfrm>
          <a:prstGeom prst="rect">
            <a:avLst/>
          </a:prstGeom>
        </p:spPr>
      </p:pic>
      <p:pic>
        <p:nvPicPr>
          <p:cNvPr id="15" name="Picture 32">
            <a:extLst>
              <a:ext uri="{FF2B5EF4-FFF2-40B4-BE49-F238E27FC236}">
                <a16:creationId xmlns:a16="http://schemas.microsoft.com/office/drawing/2014/main" id="{23F22C78-BFC2-EB50-8D6E-AB5BABBD5E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791009" y="1568289"/>
            <a:ext cx="914463" cy="900607"/>
          </a:xfrm>
          <a:prstGeom prst="rect">
            <a:avLst/>
          </a:prstGeom>
        </p:spPr>
      </p:pic>
      <p:pic>
        <p:nvPicPr>
          <p:cNvPr id="16" name="Picture 31">
            <a:extLst>
              <a:ext uri="{FF2B5EF4-FFF2-40B4-BE49-F238E27FC236}">
                <a16:creationId xmlns:a16="http://schemas.microsoft.com/office/drawing/2014/main" id="{E4BF1A4E-42B0-EF93-4B6E-7BCF01657E6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896978" y="2612272"/>
            <a:ext cx="719018" cy="927533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EE335454-EF0A-DCC9-D5C6-0657A2C9D8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03295" y="2832224"/>
            <a:ext cx="844583" cy="729413"/>
          </a:xfrm>
          <a:prstGeom prst="rect">
            <a:avLst/>
          </a:prstGeom>
        </p:spPr>
      </p:pic>
      <p:pic>
        <p:nvPicPr>
          <p:cNvPr id="18" name="Picture 34">
            <a:extLst>
              <a:ext uri="{FF2B5EF4-FFF2-40B4-BE49-F238E27FC236}">
                <a16:creationId xmlns:a16="http://schemas.microsoft.com/office/drawing/2014/main" id="{9D77F6F0-12A6-9F83-AB0A-E7270C288BC4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44996" y="3966036"/>
            <a:ext cx="1151237" cy="451549"/>
          </a:xfrm>
          <a:prstGeom prst="rect">
            <a:avLst/>
          </a:prstGeom>
        </p:spPr>
      </p:pic>
      <p:pic>
        <p:nvPicPr>
          <p:cNvPr id="19" name="Picture 29">
            <a:extLst>
              <a:ext uri="{FF2B5EF4-FFF2-40B4-BE49-F238E27FC236}">
                <a16:creationId xmlns:a16="http://schemas.microsoft.com/office/drawing/2014/main" id="{660D52DC-0058-BF3D-9EFD-53FADBEBBDF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817677" y="1361725"/>
            <a:ext cx="1158424" cy="603423"/>
          </a:xfrm>
          <a:prstGeom prst="rect">
            <a:avLst/>
          </a:prstGeom>
        </p:spPr>
      </p:pic>
      <p:pic>
        <p:nvPicPr>
          <p:cNvPr id="20" name="Picture 28">
            <a:extLst>
              <a:ext uri="{FF2B5EF4-FFF2-40B4-BE49-F238E27FC236}">
                <a16:creationId xmlns:a16="http://schemas.microsoft.com/office/drawing/2014/main" id="{94E74194-0BA7-B1A3-EBE7-B5B7D22F0302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1078283" y="2077351"/>
            <a:ext cx="856895" cy="428447"/>
          </a:xfrm>
          <a:prstGeom prst="rect">
            <a:avLst/>
          </a:prstGeom>
        </p:spPr>
      </p:pic>
      <p:pic>
        <p:nvPicPr>
          <p:cNvPr id="21" name="Picture 27">
            <a:extLst>
              <a:ext uri="{FF2B5EF4-FFF2-40B4-BE49-F238E27FC236}">
                <a16:creationId xmlns:a16="http://schemas.microsoft.com/office/drawing/2014/main" id="{89B3D5C6-E85F-BBDC-2478-24C3920088F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0805700" y="3884225"/>
            <a:ext cx="986103" cy="986103"/>
          </a:xfrm>
          <a:prstGeom prst="rect">
            <a:avLst/>
          </a:prstGeom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EE61FA80-5D65-66A0-32A0-5ABA98C6C59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836406" y="3773081"/>
            <a:ext cx="779590" cy="77959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08122-9730-F662-1FDD-343B31B43ADA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8491189" y="4036062"/>
            <a:ext cx="1159509" cy="347649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A3128D76-B3A0-FB93-1264-09A1CC5354E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005358" y="3884226"/>
            <a:ext cx="716490" cy="716490"/>
          </a:xfrm>
          <a:prstGeom prst="rect">
            <a:avLst/>
          </a:prstGeom>
        </p:spPr>
      </p:pic>
      <p:pic>
        <p:nvPicPr>
          <p:cNvPr id="25" name="Picture 19">
            <a:extLst>
              <a:ext uri="{FF2B5EF4-FFF2-40B4-BE49-F238E27FC236}">
                <a16:creationId xmlns:a16="http://schemas.microsoft.com/office/drawing/2014/main" id="{36BB98D6-52EE-D222-E7F3-3B291D1E41BC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8691884" y="890677"/>
            <a:ext cx="1258569" cy="623551"/>
          </a:xfrm>
          <a:prstGeom prst="rect">
            <a:avLst/>
          </a:prstGeom>
        </p:spPr>
      </p:pic>
      <p:pic>
        <p:nvPicPr>
          <p:cNvPr id="26" name="Picture 23">
            <a:extLst>
              <a:ext uri="{FF2B5EF4-FFF2-40B4-BE49-F238E27FC236}">
                <a16:creationId xmlns:a16="http://schemas.microsoft.com/office/drawing/2014/main" id="{02D31189-FC26-AF9E-4346-E3740C8D816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0642533" y="823127"/>
            <a:ext cx="974053" cy="525989"/>
          </a:xfrm>
          <a:prstGeom prst="rect">
            <a:avLst/>
          </a:prstGeom>
        </p:spPr>
      </p:pic>
      <p:pic>
        <p:nvPicPr>
          <p:cNvPr id="27" name="Picture 17">
            <a:extLst>
              <a:ext uri="{FF2B5EF4-FFF2-40B4-BE49-F238E27FC236}">
                <a16:creationId xmlns:a16="http://schemas.microsoft.com/office/drawing/2014/main" id="{645A4ED4-682B-CC24-006F-DE2B05D2D2A5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451761" y="1937710"/>
            <a:ext cx="771938" cy="771938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id="{FF31FFEB-F4BD-145A-1CAE-6D0E1B8153F5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6909495" y="1134347"/>
            <a:ext cx="1298533" cy="489611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92F24D29-F3B1-8366-FA0B-7560BFE8B190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5969737" y="2887324"/>
            <a:ext cx="1427126" cy="744485"/>
          </a:xfrm>
          <a:prstGeom prst="rect">
            <a:avLst/>
          </a:prstGeom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7D70A2C-EE91-E78B-E4A5-D140C7066E96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8451763" y="2125102"/>
            <a:ext cx="1304710" cy="543629"/>
          </a:xfrm>
          <a:prstGeom prst="rect">
            <a:avLst/>
          </a:prstGeom>
        </p:spPr>
      </p:pic>
      <p:pic>
        <p:nvPicPr>
          <p:cNvPr id="31" name="Picture 11">
            <a:extLst>
              <a:ext uri="{FF2B5EF4-FFF2-40B4-BE49-F238E27FC236}">
                <a16:creationId xmlns:a16="http://schemas.microsoft.com/office/drawing/2014/main" id="{BB58CC09-284D-62FC-E8A5-46F9F758943B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5442764" y="2049485"/>
            <a:ext cx="1566525" cy="607531"/>
          </a:xfrm>
          <a:prstGeom prst="rect">
            <a:avLst/>
          </a:prstGeom>
        </p:spPr>
      </p:pic>
      <p:pic>
        <p:nvPicPr>
          <p:cNvPr id="32" name="Picture 12">
            <a:extLst>
              <a:ext uri="{FF2B5EF4-FFF2-40B4-BE49-F238E27FC236}">
                <a16:creationId xmlns:a16="http://schemas.microsoft.com/office/drawing/2014/main" id="{D6FB85CE-CC00-EC4B-A0C9-22EFBEE30D6A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080801" y="4981214"/>
            <a:ext cx="776646" cy="776646"/>
          </a:xfrm>
          <a:prstGeom prst="rect">
            <a:avLst/>
          </a:prstGeom>
        </p:spPr>
      </p:pic>
      <p:pic>
        <p:nvPicPr>
          <p:cNvPr id="33" name="Picture 21">
            <a:extLst>
              <a:ext uri="{FF2B5EF4-FFF2-40B4-BE49-F238E27FC236}">
                <a16:creationId xmlns:a16="http://schemas.microsoft.com/office/drawing/2014/main" id="{ED28EF0B-475B-B9C2-A42F-16F805F719EF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5613881" y="6031931"/>
            <a:ext cx="773373" cy="773373"/>
          </a:xfrm>
          <a:prstGeom prst="rect">
            <a:avLst/>
          </a:prstGeom>
        </p:spPr>
      </p:pic>
      <p:pic>
        <p:nvPicPr>
          <p:cNvPr id="34" name="Picture 24">
            <a:extLst>
              <a:ext uri="{FF2B5EF4-FFF2-40B4-BE49-F238E27FC236}">
                <a16:creationId xmlns:a16="http://schemas.microsoft.com/office/drawing/2014/main" id="{72E6560B-CCFA-F002-06CC-470124FBC30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8173868" y="5134916"/>
            <a:ext cx="980649" cy="520635"/>
          </a:xfrm>
          <a:prstGeom prst="rect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12A7D866-E78B-5B45-14FE-9214D161AD9B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669047" y="2926398"/>
            <a:ext cx="782715" cy="670422"/>
          </a:xfrm>
          <a:prstGeom prst="rect">
            <a:avLst/>
          </a:prstGeom>
        </p:spPr>
      </p:pic>
      <p:pic>
        <p:nvPicPr>
          <p:cNvPr id="36" name="Picture 7">
            <a:extLst>
              <a:ext uri="{FF2B5EF4-FFF2-40B4-BE49-F238E27FC236}">
                <a16:creationId xmlns:a16="http://schemas.microsoft.com/office/drawing/2014/main" id="{F89AEC8D-8DBE-A94C-9781-852F7C174CD1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9513460" y="5046592"/>
            <a:ext cx="645890" cy="645890"/>
          </a:xfrm>
          <a:prstGeom prst="rect">
            <a:avLst/>
          </a:prstGeom>
        </p:spPr>
      </p:pic>
      <p:pic>
        <p:nvPicPr>
          <p:cNvPr id="37" name="Picture 8">
            <a:extLst>
              <a:ext uri="{FF2B5EF4-FFF2-40B4-BE49-F238E27FC236}">
                <a16:creationId xmlns:a16="http://schemas.microsoft.com/office/drawing/2014/main" id="{5E17E903-6695-EA9F-2708-07564D5A9DB3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0461199" y="5251032"/>
            <a:ext cx="1486679" cy="490490"/>
          </a:xfrm>
          <a:prstGeom prst="rect">
            <a:avLst/>
          </a:prstGeom>
        </p:spPr>
      </p:pic>
      <p:pic>
        <p:nvPicPr>
          <p:cNvPr id="38" name="Picture 33">
            <a:extLst>
              <a:ext uri="{FF2B5EF4-FFF2-40B4-BE49-F238E27FC236}">
                <a16:creationId xmlns:a16="http://schemas.microsoft.com/office/drawing/2014/main" id="{A32394FF-95BB-7F05-F756-99B4C1A98B18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10608519" y="5849810"/>
            <a:ext cx="1274712" cy="1264830"/>
          </a:xfrm>
          <a:prstGeom prst="rect">
            <a:avLst/>
          </a:prstGeom>
        </p:spPr>
      </p:pic>
      <p:pic>
        <p:nvPicPr>
          <p:cNvPr id="39" name="Picture 25">
            <a:extLst>
              <a:ext uri="{FF2B5EF4-FFF2-40B4-BE49-F238E27FC236}">
                <a16:creationId xmlns:a16="http://schemas.microsoft.com/office/drawing/2014/main" id="{661C34D0-10C5-9D44-FD6F-08FFBF3EE21E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9319263" y="5979234"/>
            <a:ext cx="1112363" cy="878767"/>
          </a:xfrm>
          <a:prstGeom prst="rect">
            <a:avLst/>
          </a:prstGeom>
        </p:spPr>
      </p:pic>
      <p:pic>
        <p:nvPicPr>
          <p:cNvPr id="40" name="Picture 36">
            <a:extLst>
              <a:ext uri="{FF2B5EF4-FFF2-40B4-BE49-F238E27FC236}">
                <a16:creationId xmlns:a16="http://schemas.microsoft.com/office/drawing/2014/main" id="{81B3EB53-59B3-2984-6CBB-37FCB066627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8362583" y="6098747"/>
            <a:ext cx="689077" cy="676075"/>
          </a:xfrm>
          <a:prstGeom prst="rect">
            <a:avLst/>
          </a:prstGeom>
        </p:spPr>
      </p:pic>
      <p:pic>
        <p:nvPicPr>
          <p:cNvPr id="41" name="Picture 13">
            <a:extLst>
              <a:ext uri="{FF2B5EF4-FFF2-40B4-BE49-F238E27FC236}">
                <a16:creationId xmlns:a16="http://schemas.microsoft.com/office/drawing/2014/main" id="{F624637E-5B2F-A60F-A44D-B95DF18C028D}"/>
              </a:ext>
            </a:extLst>
          </p:cNvPr>
          <p:cNvPicPr>
            <a:picLocks noChangeAspect="1"/>
          </p:cNvPicPr>
          <p:nvPr/>
        </p:nvPicPr>
        <p:blipFill>
          <a:blip r:embed="rId34"/>
          <a:srcRect l="17055" t="35043" r="16941" b="36042"/>
          <a:stretch>
            <a:fillRect/>
          </a:stretch>
        </p:blipFill>
        <p:spPr>
          <a:xfrm>
            <a:off x="6700453" y="6270586"/>
            <a:ext cx="1348931" cy="332397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41F4BE02-1AA3-CE7B-7319-818456F74B27}"/>
              </a:ext>
            </a:extLst>
          </p:cNvPr>
          <p:cNvSpPr txBox="1"/>
          <p:nvPr/>
        </p:nvSpPr>
        <p:spPr>
          <a:xfrm>
            <a:off x="328045" y="1867614"/>
            <a:ext cx="4302426" cy="16139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96"/>
              </a:lnSpc>
            </a:pPr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  <a:cs typeface="Calibri Light" panose="020F0302020204030204" pitchFamily="34" charset="0"/>
              </a:rPr>
              <a:t>“Absolute experts in the industry. </a:t>
            </a:r>
          </a:p>
          <a:p>
            <a:pPr algn="ctr">
              <a:lnSpc>
                <a:spcPts val="1896"/>
              </a:lnSpc>
            </a:pPr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  <a:cs typeface="Calibri Light" panose="020F0302020204030204" pitchFamily="34" charset="0"/>
              </a:rPr>
              <a:t>BOS is made up of extremely knowledgeable individuals!"  </a:t>
            </a:r>
          </a:p>
          <a:p>
            <a:pPr algn="ctr">
              <a:lnSpc>
                <a:spcPts val="1896"/>
              </a:lnSpc>
            </a:pPr>
            <a:endParaRPr lang="en-US" sz="12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1680"/>
              </a:lnSpc>
            </a:pPr>
            <a:endParaRPr lang="en-US" sz="120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1680"/>
              </a:lnSpc>
            </a:pPr>
            <a:endParaRPr lang="en-US" sz="1200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D854F9F-AFA0-0EBD-B24C-2F50C9A493F2}"/>
              </a:ext>
            </a:extLst>
          </p:cNvPr>
          <p:cNvSpPr txBox="1"/>
          <p:nvPr/>
        </p:nvSpPr>
        <p:spPr>
          <a:xfrm>
            <a:off x="-1227693" y="2702102"/>
            <a:ext cx="6959600" cy="51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333" b="1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Sophie Herbert</a:t>
            </a:r>
          </a:p>
          <a:p>
            <a:pPr algn="ctr">
              <a:lnSpc>
                <a:spcPts val="1680"/>
              </a:lnSpc>
            </a:pPr>
            <a:r>
              <a:rPr lang="en-US" sz="1333" b="1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Sales &amp; Marketing Director - Beds &amp; Bars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6E15F86-1C64-F426-2C87-B3975FF5BA6E}"/>
              </a:ext>
            </a:extLst>
          </p:cNvPr>
          <p:cNvSpPr txBox="1"/>
          <p:nvPr/>
        </p:nvSpPr>
        <p:spPr>
          <a:xfrm>
            <a:off x="-1060633" y="3581531"/>
            <a:ext cx="7061200" cy="79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93"/>
              </a:lnSpc>
            </a:pPr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  <a:cs typeface="Calibri Light" panose="020F0302020204030204" pitchFamily="34" charset="0"/>
              </a:rPr>
              <a:t>"Professional, Experts, Adaptable </a:t>
            </a:r>
          </a:p>
          <a:p>
            <a:pPr algn="ctr">
              <a:lnSpc>
                <a:spcPts val="2893"/>
              </a:lnSpc>
            </a:pPr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  <a:cs typeface="Calibri Light" panose="020F0302020204030204" pitchFamily="34" charset="0"/>
              </a:rPr>
              <a:t>- quite simply, they get results."</a:t>
            </a:r>
          </a:p>
        </p:txBody>
      </p:sp>
      <p:pic>
        <p:nvPicPr>
          <p:cNvPr id="47" name="Picture 9">
            <a:extLst>
              <a:ext uri="{FF2B5EF4-FFF2-40B4-BE49-F238E27FC236}">
                <a16:creationId xmlns:a16="http://schemas.microsoft.com/office/drawing/2014/main" id="{74BABF3E-0612-61D1-4EA7-420AC4A0001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>
            <a:off x="1780303" y="4557362"/>
            <a:ext cx="1268741" cy="21410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1DAD658-8AB8-B24E-D276-47B17B58D792}"/>
              </a:ext>
            </a:extLst>
          </p:cNvPr>
          <p:cNvSpPr txBox="1"/>
          <p:nvPr/>
        </p:nvSpPr>
        <p:spPr>
          <a:xfrm>
            <a:off x="-1119655" y="4889045"/>
            <a:ext cx="7016749" cy="518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333" b="1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Kiran Quinn</a:t>
            </a:r>
          </a:p>
          <a:p>
            <a:pPr algn="ctr">
              <a:lnSpc>
                <a:spcPts val="1680"/>
              </a:lnSpc>
            </a:pPr>
            <a:r>
              <a:rPr lang="en-US" sz="1333" b="1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Marketing Director - Greene King</a:t>
            </a:r>
          </a:p>
        </p:txBody>
      </p:sp>
      <p:pic>
        <p:nvPicPr>
          <p:cNvPr id="45" name="Picture 4">
            <a:extLst>
              <a:ext uri="{FF2B5EF4-FFF2-40B4-BE49-F238E27FC236}">
                <a16:creationId xmlns:a16="http://schemas.microsoft.com/office/drawing/2014/main" id="{FBB53C1D-C896-5FF1-D16E-35A71D68AA6C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1220873" y="6354413"/>
            <a:ext cx="2387600" cy="5377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51FB22E-D178-31BD-AC99-4277264A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121" y="2086584"/>
            <a:ext cx="3257553" cy="32575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66C73CD-0DC5-D568-C34C-008535777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1674" y="2086584"/>
            <a:ext cx="3175460" cy="3175460"/>
          </a:xfrm>
          <a:prstGeom prst="rect">
            <a:avLst/>
          </a:prstGeom>
        </p:spPr>
      </p:pic>
      <p:sp>
        <p:nvSpPr>
          <p:cNvPr id="22" name="AutoShape 3">
            <a:extLst>
              <a:ext uri="{FF2B5EF4-FFF2-40B4-BE49-F238E27FC236}">
                <a16:creationId xmlns:a16="http://schemas.microsoft.com/office/drawing/2014/main" id="{6C6B68BE-3534-A6B5-FCE6-DB4C534EC900}"/>
              </a:ext>
            </a:extLst>
          </p:cNvPr>
          <p:cNvSpPr/>
          <p:nvPr/>
        </p:nvSpPr>
        <p:spPr>
          <a:xfrm>
            <a:off x="-17929" y="0"/>
            <a:ext cx="12217322" cy="1393497"/>
          </a:xfrm>
          <a:prstGeom prst="rect">
            <a:avLst/>
          </a:prstGeom>
          <a:solidFill>
            <a:srgbClr val="A1D5DF"/>
          </a:solidFill>
        </p:spPr>
        <p:txBody>
          <a:bodyPr/>
          <a:lstStyle/>
          <a:p>
            <a:endParaRPr lang="en-GB" sz="1200"/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73E0C050-24AF-DC4D-3336-4CBC1049D365}"/>
              </a:ext>
            </a:extLst>
          </p:cNvPr>
          <p:cNvSpPr txBox="1"/>
          <p:nvPr/>
        </p:nvSpPr>
        <p:spPr>
          <a:xfrm>
            <a:off x="-206188" y="584200"/>
            <a:ext cx="5821557" cy="351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01"/>
              </a:lnSpc>
            </a:pPr>
            <a:r>
              <a:rPr lang="en-US" sz="3600" spc="37">
                <a:solidFill>
                  <a:schemeClr val="bg1"/>
                </a:solidFill>
                <a:latin typeface="Gotham Rounded Bold" panose="02000000000000000000" pitchFamily="50" charset="0"/>
              </a:rPr>
              <a:t>MEET YOUR HOSTS</a:t>
            </a:r>
          </a:p>
        </p:txBody>
      </p:sp>
      <p:sp>
        <p:nvSpPr>
          <p:cNvPr id="26" name="Google Shape;117;p1">
            <a:extLst>
              <a:ext uri="{FF2B5EF4-FFF2-40B4-BE49-F238E27FC236}">
                <a16:creationId xmlns:a16="http://schemas.microsoft.com/office/drawing/2014/main" id="{CCE07F27-3F5F-FF92-15E1-AB9CBBD26DDD}"/>
              </a:ext>
            </a:extLst>
          </p:cNvPr>
          <p:cNvSpPr txBox="1"/>
          <p:nvPr/>
        </p:nvSpPr>
        <p:spPr>
          <a:xfrm>
            <a:off x="11381369" y="6693815"/>
            <a:ext cx="813132" cy="164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lvl="0" algn="r">
              <a:buSzPts val="1100"/>
            </a:pPr>
            <a:r>
              <a:rPr lang="en-US" sz="533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533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1" name="Picture 13">
            <a:extLst>
              <a:ext uri="{FF2B5EF4-FFF2-40B4-BE49-F238E27FC236}">
                <a16:creationId xmlns:a16="http://schemas.microsoft.com/office/drawing/2014/main" id="{FAE0C254-5140-C544-0C9C-D7A8B311556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51365" y="6321792"/>
            <a:ext cx="2235200" cy="503441"/>
          </a:xfrm>
          <a:prstGeom prst="rect">
            <a:avLst/>
          </a:prstGeom>
        </p:spPr>
      </p:pic>
      <p:pic>
        <p:nvPicPr>
          <p:cNvPr id="25" name="Picture 8">
            <a:extLst>
              <a:ext uri="{FF2B5EF4-FFF2-40B4-BE49-F238E27FC236}">
                <a16:creationId xmlns:a16="http://schemas.microsoft.com/office/drawing/2014/main" id="{9BACEE6D-49EE-37E0-111E-6EE1A7D04B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203200" y="90961"/>
            <a:ext cx="4380371" cy="1320000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id="{416D7E53-18BD-A2E2-44D5-D25A92E300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3759200" y="0"/>
            <a:ext cx="4380371" cy="1320000"/>
          </a:xfrm>
          <a:prstGeom prst="rect">
            <a:avLst/>
          </a:prstGeom>
        </p:spPr>
      </p:pic>
      <p:pic>
        <p:nvPicPr>
          <p:cNvPr id="28" name="Picture 8">
            <a:extLst>
              <a:ext uri="{FF2B5EF4-FFF2-40B4-BE49-F238E27FC236}">
                <a16:creationId xmlns:a16="http://schemas.microsoft.com/office/drawing/2014/main" id="{B5EC476A-5176-F8F8-F6ED-78E560B929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7811629" y="31421"/>
            <a:ext cx="4380371" cy="132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E8DECC-39CD-EB70-485A-E245CDB42C99}"/>
              </a:ext>
            </a:extLst>
          </p:cNvPr>
          <p:cNvSpPr txBox="1"/>
          <p:nvPr/>
        </p:nvSpPr>
        <p:spPr>
          <a:xfrm>
            <a:off x="4440139" y="5188474"/>
            <a:ext cx="6298530" cy="76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>
                <a:solidFill>
                  <a:srgbClr val="616161"/>
                </a:solidFill>
                <a:latin typeface="Gotham Rounded Bold" panose="02000000000000000000" pitchFamily="50" charset="0"/>
              </a:rPr>
              <a:t>Dee </a:t>
            </a:r>
            <a:r>
              <a:rPr lang="en-US" err="1">
                <a:solidFill>
                  <a:srgbClr val="616161"/>
                </a:solidFill>
                <a:latin typeface="Gotham Rounded Bold" panose="02000000000000000000" pitchFamily="50" charset="0"/>
              </a:rPr>
              <a:t>Sturgess</a:t>
            </a:r>
            <a:endParaRPr lang="en-US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algn="ctr">
              <a:lnSpc>
                <a:spcPts val="1680"/>
              </a:lnSpc>
            </a:pPr>
            <a:endParaRPr lang="en-US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algn="ctr">
              <a:lnSpc>
                <a:spcPts val="1680"/>
              </a:lnSpc>
            </a:pPr>
            <a:r>
              <a:rPr lang="en-US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Director of Training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E754C1-7B22-4CC1-24DD-E3313DB16731}"/>
              </a:ext>
            </a:extLst>
          </p:cNvPr>
          <p:cNvSpPr txBox="1"/>
          <p:nvPr/>
        </p:nvSpPr>
        <p:spPr>
          <a:xfrm>
            <a:off x="1377705" y="5269893"/>
            <a:ext cx="6298530" cy="764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>
                <a:solidFill>
                  <a:srgbClr val="616161"/>
                </a:solidFill>
                <a:latin typeface="Gotham Rounded Bold" panose="02000000000000000000" pitchFamily="50" charset="0"/>
              </a:rPr>
              <a:t>Amber Staynings</a:t>
            </a:r>
          </a:p>
          <a:p>
            <a:pPr algn="ctr">
              <a:lnSpc>
                <a:spcPts val="1680"/>
              </a:lnSpc>
            </a:pPr>
            <a:endParaRPr lang="en-US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algn="ctr">
              <a:lnSpc>
                <a:spcPts val="1680"/>
              </a:lnSpc>
            </a:pPr>
            <a:r>
              <a:rPr lang="en-US">
                <a:solidFill>
                  <a:srgbClr val="61616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CEO &amp; Founder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7;p1">
            <a:extLst>
              <a:ext uri="{FF2B5EF4-FFF2-40B4-BE49-F238E27FC236}">
                <a16:creationId xmlns:a16="http://schemas.microsoft.com/office/drawing/2014/main" id="{12DBC18F-11BB-0F48-A158-6CBBC17CFA76}"/>
              </a:ext>
            </a:extLst>
          </p:cNvPr>
          <p:cNvSpPr txBox="1"/>
          <p:nvPr/>
        </p:nvSpPr>
        <p:spPr>
          <a:xfrm>
            <a:off x="11043977" y="6611723"/>
            <a:ext cx="1219698" cy="246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buSzPts val="1100"/>
            </a:pPr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© Bums on Seats 2022​</a:t>
            </a:r>
            <a:endParaRPr sz="800" b="0" i="0" u="none" strike="noStrike" cap="none">
              <a:solidFill>
                <a:srgbClr val="000000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Google Shape;122;p2">
            <a:extLst>
              <a:ext uri="{FF2B5EF4-FFF2-40B4-BE49-F238E27FC236}">
                <a16:creationId xmlns:a16="http://schemas.microsoft.com/office/drawing/2014/main" id="{2F98A7AC-B15B-504E-947B-06F496F7D93F}"/>
              </a:ext>
            </a:extLst>
          </p:cNvPr>
          <p:cNvSpPr/>
          <p:nvPr/>
        </p:nvSpPr>
        <p:spPr>
          <a:xfrm>
            <a:off x="5621988" y="571499"/>
            <a:ext cx="6570012" cy="1196948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lvl="0">
              <a:buSzPts val="1200"/>
            </a:pPr>
            <a:r>
              <a:rPr lang="en-GB"/>
              <a:t> </a:t>
            </a: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943218-D9B6-F447-B382-40DD31FE5834}"/>
              </a:ext>
            </a:extLst>
          </p:cNvPr>
          <p:cNvSpPr txBox="1"/>
          <p:nvPr/>
        </p:nvSpPr>
        <p:spPr>
          <a:xfrm>
            <a:off x="5693664" y="761187"/>
            <a:ext cx="65700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OPPORTUNITY</a:t>
            </a:r>
            <a:endParaRPr lang="en-US" sz="38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B2139E-80F3-9840-8326-FE6C8526F300}"/>
              </a:ext>
            </a:extLst>
          </p:cNvPr>
          <p:cNvSpPr txBox="1"/>
          <p:nvPr/>
        </p:nvSpPr>
        <p:spPr>
          <a:xfrm>
            <a:off x="4513657" y="1964447"/>
            <a:ext cx="7058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latin typeface="Calibri"/>
              </a:rPr>
              <a:t> </a:t>
            </a:r>
            <a:r>
              <a:rPr lang="en-GB" sz="1800">
                <a:latin typeface="Calibri"/>
              </a:rPr>
              <a:t> 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2AA34-A62A-F5D2-684A-06DAA207A97A}"/>
              </a:ext>
            </a:extLst>
          </p:cNvPr>
          <p:cNvSpPr/>
          <p:nvPr/>
        </p:nvSpPr>
        <p:spPr>
          <a:xfrm>
            <a:off x="5333967" y="6473251"/>
            <a:ext cx="6656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>
                <a:solidFill>
                  <a:srgbClr val="616161"/>
                </a:solidFill>
              </a:rPr>
              <a:t>*</a:t>
            </a:r>
            <a:r>
              <a:rPr lang="en-GB" sz="1200" i="1">
                <a:solidFill>
                  <a:srgbClr val="616161"/>
                </a:solidFill>
              </a:rPr>
              <a:t>Data taken consumer survey by Design My Night – Access Group -  June 2022.</a:t>
            </a:r>
          </a:p>
          <a:p>
            <a:endParaRPr lang="en-GB" sz="1400"/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BB976887-314B-2E25-2E75-F303C206AFD3}"/>
              </a:ext>
            </a:extLst>
          </p:cNvPr>
          <p:cNvSpPr/>
          <p:nvPr/>
        </p:nvSpPr>
        <p:spPr>
          <a:xfrm>
            <a:off x="6127539" y="2110299"/>
            <a:ext cx="2721112" cy="1475596"/>
          </a:xfrm>
          <a:prstGeom prst="wedgeRoundRectCallout">
            <a:avLst>
              <a:gd name="adj1" fmla="val -52042"/>
              <a:gd name="adj2" fmla="val 75047"/>
              <a:gd name="adj3" fmla="val 16667"/>
            </a:avLst>
          </a:prstGeom>
          <a:solidFill>
            <a:srgbClr val="A1D5DF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otham Rounded Bold"/>
              </a:rPr>
              <a:t>Average table booking size for the Euros in 2018 was 7.8 people.</a:t>
            </a:r>
          </a:p>
        </p:txBody>
      </p:sp>
      <p:pic>
        <p:nvPicPr>
          <p:cNvPr id="13" name="Picture 12" descr="A picture containing text, grass, outdoor, soccer&#10;&#10;Description automatically generated">
            <a:extLst>
              <a:ext uri="{FF2B5EF4-FFF2-40B4-BE49-F238E27FC236}">
                <a16:creationId xmlns:a16="http://schemas.microsoft.com/office/drawing/2014/main" id="{CB297472-E553-81F6-9955-94A1F7D12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9" t="-6593" r="12664" b="6593"/>
          <a:stretch/>
        </p:blipFill>
        <p:spPr>
          <a:xfrm>
            <a:off x="158496" y="395839"/>
            <a:ext cx="5126771" cy="638011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36598D6-9AD8-B02D-EA7B-0C80B7E03EDF}"/>
              </a:ext>
            </a:extLst>
          </p:cNvPr>
          <p:cNvSpPr/>
          <p:nvPr/>
        </p:nvSpPr>
        <p:spPr>
          <a:xfrm>
            <a:off x="1158239" y="2446480"/>
            <a:ext cx="3572256" cy="3595218"/>
          </a:xfrm>
          <a:prstGeom prst="ellipse">
            <a:avLst/>
          </a:prstGeom>
          <a:solidFill>
            <a:srgbClr val="A1D5DF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ular Callout 25">
            <a:extLst>
              <a:ext uri="{FF2B5EF4-FFF2-40B4-BE49-F238E27FC236}">
                <a16:creationId xmlns:a16="http://schemas.microsoft.com/office/drawing/2014/main" id="{B94610E0-EEC1-C96A-A372-47E3C429075B}"/>
              </a:ext>
            </a:extLst>
          </p:cNvPr>
          <p:cNvSpPr/>
          <p:nvPr/>
        </p:nvSpPr>
        <p:spPr>
          <a:xfrm>
            <a:off x="8449443" y="4016843"/>
            <a:ext cx="2721112" cy="1475596"/>
          </a:xfrm>
          <a:prstGeom prst="wedgeRoundRectCallout">
            <a:avLst>
              <a:gd name="adj1" fmla="val -52042"/>
              <a:gd name="adj2" fmla="val 75047"/>
              <a:gd name="adj3" fmla="val 16667"/>
            </a:avLst>
          </a:prstGeom>
          <a:solidFill>
            <a:srgbClr val="A1D5DF"/>
          </a:solidFill>
          <a:ln>
            <a:solidFill>
              <a:srgbClr val="A1D5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  <a:latin typeface="Gotham Rounded Bold" panose="02000000000000000000" pitchFamily="2" charset="77"/>
              </a:rPr>
              <a:t>51% of those surveyed said atmosphere was the driver for selecting where to book.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256FA6-790E-11C8-0B89-604B49D1CA29}"/>
              </a:ext>
            </a:extLst>
          </p:cNvPr>
          <p:cNvSpPr txBox="1"/>
          <p:nvPr/>
        </p:nvSpPr>
        <p:spPr>
          <a:xfrm>
            <a:off x="1721143" y="3140513"/>
            <a:ext cx="244644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2000">
                <a:latin typeface="Gotham Rounded Bold"/>
              </a:rPr>
              <a:t>Searches for venues hosting the world Cup screenings were up over 30% in June 2022.</a:t>
            </a:r>
          </a:p>
        </p:txBody>
      </p:sp>
      <p:pic>
        <p:nvPicPr>
          <p:cNvPr id="30" name="Picture 29" descr="Logo, company name&#10;&#10;Description automatically generated">
            <a:extLst>
              <a:ext uri="{FF2B5EF4-FFF2-40B4-BE49-F238E27FC236}">
                <a16:creationId xmlns:a16="http://schemas.microsoft.com/office/drawing/2014/main" id="{EBE87DC1-4DDA-A5F1-0F87-43022B6C7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991" y="6040969"/>
            <a:ext cx="978909" cy="416722"/>
          </a:xfrm>
          <a:prstGeom prst="rect">
            <a:avLst/>
          </a:prstGeom>
        </p:spPr>
      </p:pic>
      <p:pic>
        <p:nvPicPr>
          <p:cNvPr id="31" name="Picture 8">
            <a:extLst>
              <a:ext uri="{FF2B5EF4-FFF2-40B4-BE49-F238E27FC236}">
                <a16:creationId xmlns:a16="http://schemas.microsoft.com/office/drawing/2014/main" id="{B49F5BA0-7874-B869-AF67-5FE36D6664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8148350" y="-52016"/>
            <a:ext cx="4380371" cy="1320000"/>
          </a:xfrm>
          <a:prstGeom prst="rect">
            <a:avLst/>
          </a:prstGeom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AB154EB5-AFB4-FFB7-0AC2-5272ED3DF8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6259257" y="571521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59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342;p12">
            <a:extLst>
              <a:ext uri="{FF2B5EF4-FFF2-40B4-BE49-F238E27FC236}">
                <a16:creationId xmlns:a16="http://schemas.microsoft.com/office/drawing/2014/main" id="{2149449D-2CBB-DB0E-9280-F897BB0C97BD}"/>
              </a:ext>
            </a:extLst>
          </p:cNvPr>
          <p:cNvSpPr/>
          <p:nvPr/>
        </p:nvSpPr>
        <p:spPr>
          <a:xfrm>
            <a:off x="0" y="-19095"/>
            <a:ext cx="12192000" cy="1263727"/>
          </a:xfrm>
          <a:prstGeom prst="rect">
            <a:avLst/>
          </a:prstGeom>
          <a:solidFill>
            <a:srgbClr val="A1D5DF"/>
          </a:solidFill>
          <a:ln>
            <a:noFill/>
          </a:ln>
        </p:spPr>
        <p:txBody>
          <a:bodyPr spcFirstLastPara="1" wrap="square" lIns="60950" tIns="60950" rIns="60950" bIns="60950" anchor="ctr" anchorCtr="0">
            <a:noAutofit/>
          </a:bodyPr>
          <a:lstStyle/>
          <a:p>
            <a:pPr lvl="0">
              <a:buClr>
                <a:srgbClr val="000000"/>
              </a:buClr>
              <a:buSzPts val="1200"/>
            </a:pPr>
            <a:endParaRPr sz="7200" b="0" i="0" u="none" strike="noStrike" cap="none">
              <a:solidFill>
                <a:schemeClr val="bg1"/>
              </a:solidFill>
              <a:latin typeface="Allison Scrip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41" name="Rectangle 87">
            <a:extLst>
              <a:ext uri="{FF2B5EF4-FFF2-40B4-BE49-F238E27FC236}">
                <a16:creationId xmlns:a16="http://schemas.microsoft.com/office/drawing/2014/main" id="{5BC2F7FA-1823-4BDC-8FED-C9E7525D5CF4}"/>
              </a:ext>
            </a:extLst>
          </p:cNvPr>
          <p:cNvSpPr/>
          <p:nvPr/>
        </p:nvSpPr>
        <p:spPr>
          <a:xfrm>
            <a:off x="-4549" y="5355820"/>
            <a:ext cx="12194962" cy="1519504"/>
          </a:xfrm>
          <a:custGeom>
            <a:avLst/>
            <a:gdLst>
              <a:gd name="connsiteX0" fmla="*/ 0 w 12194962"/>
              <a:gd name="connsiteY0" fmla="*/ 0 h 3446325"/>
              <a:gd name="connsiteX1" fmla="*/ 12194962 w 12194962"/>
              <a:gd name="connsiteY1" fmla="*/ 0 h 3446325"/>
              <a:gd name="connsiteX2" fmla="*/ 12194962 w 12194962"/>
              <a:gd name="connsiteY2" fmla="*/ 3446325 h 3446325"/>
              <a:gd name="connsiteX3" fmla="*/ 0 w 12194962"/>
              <a:gd name="connsiteY3" fmla="*/ 3446325 h 3446325"/>
              <a:gd name="connsiteX4" fmla="*/ 0 w 12194962"/>
              <a:gd name="connsiteY4" fmla="*/ 0 h 3446325"/>
              <a:gd name="connsiteX0" fmla="*/ 0 w 12194962"/>
              <a:gd name="connsiteY0" fmla="*/ 485422 h 3931747"/>
              <a:gd name="connsiteX1" fmla="*/ 12194962 w 12194962"/>
              <a:gd name="connsiteY1" fmla="*/ 485422 h 3931747"/>
              <a:gd name="connsiteX2" fmla="*/ 12194962 w 12194962"/>
              <a:gd name="connsiteY2" fmla="*/ 3931747 h 3931747"/>
              <a:gd name="connsiteX3" fmla="*/ 0 w 12194962"/>
              <a:gd name="connsiteY3" fmla="*/ 3931747 h 3931747"/>
              <a:gd name="connsiteX4" fmla="*/ 0 w 12194962"/>
              <a:gd name="connsiteY4" fmla="*/ 485422 h 3931747"/>
              <a:gd name="connsiteX0" fmla="*/ 0 w 12194962"/>
              <a:gd name="connsiteY0" fmla="*/ 508799 h 3955124"/>
              <a:gd name="connsiteX1" fmla="*/ 12194962 w 12194962"/>
              <a:gd name="connsiteY1" fmla="*/ 508799 h 3955124"/>
              <a:gd name="connsiteX2" fmla="*/ 12194962 w 12194962"/>
              <a:gd name="connsiteY2" fmla="*/ 3955124 h 3955124"/>
              <a:gd name="connsiteX3" fmla="*/ 0 w 12194962"/>
              <a:gd name="connsiteY3" fmla="*/ 3955124 h 3955124"/>
              <a:gd name="connsiteX4" fmla="*/ 0 w 12194962"/>
              <a:gd name="connsiteY4" fmla="*/ 508799 h 3955124"/>
              <a:gd name="connsiteX0" fmla="*/ 0 w 12194962"/>
              <a:gd name="connsiteY0" fmla="*/ 728680 h 4175005"/>
              <a:gd name="connsiteX1" fmla="*/ 12194962 w 12194962"/>
              <a:gd name="connsiteY1" fmla="*/ 728680 h 4175005"/>
              <a:gd name="connsiteX2" fmla="*/ 12194962 w 12194962"/>
              <a:gd name="connsiteY2" fmla="*/ 4175005 h 4175005"/>
              <a:gd name="connsiteX3" fmla="*/ 0 w 12194962"/>
              <a:gd name="connsiteY3" fmla="*/ 4175005 h 4175005"/>
              <a:gd name="connsiteX4" fmla="*/ 0 w 12194962"/>
              <a:gd name="connsiteY4" fmla="*/ 728680 h 4175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4962" h="4175005">
                <a:moveTo>
                  <a:pt x="0" y="728680"/>
                </a:moveTo>
                <a:cubicBezTo>
                  <a:pt x="3810987" y="-858820"/>
                  <a:pt x="3329375" y="627080"/>
                  <a:pt x="12194962" y="728680"/>
                </a:cubicBezTo>
                <a:lnTo>
                  <a:pt x="12194962" y="4175005"/>
                </a:lnTo>
                <a:lnTo>
                  <a:pt x="0" y="4175005"/>
                </a:lnTo>
                <a:lnTo>
                  <a:pt x="0" y="728680"/>
                </a:lnTo>
                <a:close/>
              </a:path>
            </a:pathLst>
          </a:custGeom>
          <a:solidFill>
            <a:srgbClr val="A1D5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BD83F4-42EE-40EB-A688-16BC47526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0771" y="-68289"/>
            <a:ext cx="4317795" cy="1325563"/>
          </a:xfrm>
        </p:spPr>
        <p:txBody>
          <a:bodyPr>
            <a:normAutofit/>
          </a:bodyPr>
          <a:lstStyle/>
          <a:p>
            <a:r>
              <a:rPr lang="en-GB" sz="3200">
                <a:solidFill>
                  <a:schemeClr val="bg1"/>
                </a:solidFill>
                <a:latin typeface="Gotham Rounded Bold" panose="02000000000000000000" pitchFamily="50" charset="0"/>
              </a:rPr>
              <a:t>CORE STRATEGY</a:t>
            </a:r>
            <a:endParaRPr lang="en-IN" sz="3200">
              <a:solidFill>
                <a:schemeClr val="bg1"/>
              </a:solidFill>
              <a:latin typeface="Gotham Rounded Bold" panose="02000000000000000000" pitchFamily="50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72FA9EF-3F3C-429E-928A-B40244530064}"/>
              </a:ext>
            </a:extLst>
          </p:cNvPr>
          <p:cNvGrpSpPr/>
          <p:nvPr/>
        </p:nvGrpSpPr>
        <p:grpSpPr>
          <a:xfrm>
            <a:off x="4728566" y="1463040"/>
            <a:ext cx="2734868" cy="5394959"/>
            <a:chOff x="4218656" y="1822797"/>
            <a:chExt cx="2734868" cy="503520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D9ED22-88A9-4377-B58D-E84BCE802F73}"/>
                </a:ext>
              </a:extLst>
            </p:cNvPr>
            <p:cNvSpPr/>
            <p:nvPr/>
          </p:nvSpPr>
          <p:spPr>
            <a:xfrm>
              <a:off x="4218656" y="1822797"/>
              <a:ext cx="270082" cy="503520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95000"/>
                  </a:schemeClr>
                </a:gs>
                <a:gs pos="73000">
                  <a:schemeClr val="bg1">
                    <a:lumMod val="7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CDB013-F8D9-4DA9-A244-34BC17E39BB5}"/>
                </a:ext>
              </a:extLst>
            </p:cNvPr>
            <p:cNvSpPr/>
            <p:nvPr/>
          </p:nvSpPr>
          <p:spPr>
            <a:xfrm>
              <a:off x="6683442" y="1822797"/>
              <a:ext cx="270082" cy="5035203"/>
            </a:xfrm>
            <a:prstGeom prst="rect">
              <a:avLst/>
            </a:prstGeom>
            <a:gradFill>
              <a:gsLst>
                <a:gs pos="0">
                  <a:schemeClr val="bg1">
                    <a:lumMod val="95000"/>
                  </a:schemeClr>
                </a:gs>
                <a:gs pos="73000">
                  <a:schemeClr val="bg1">
                    <a:lumMod val="75000"/>
                  </a:schemeClr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66294AD-FD95-4751-8685-72418D68DD58}"/>
              </a:ext>
            </a:extLst>
          </p:cNvPr>
          <p:cNvGrpSpPr/>
          <p:nvPr/>
        </p:nvGrpSpPr>
        <p:grpSpPr>
          <a:xfrm>
            <a:off x="4084743" y="1754968"/>
            <a:ext cx="4016378" cy="1164290"/>
            <a:chOff x="1977565" y="638355"/>
            <a:chExt cx="4016378" cy="116429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B88325E-B4DA-41AC-AB71-B35312377136}"/>
                </a:ext>
              </a:extLst>
            </p:cNvPr>
            <p:cNvSpPr/>
            <p:nvPr/>
          </p:nvSpPr>
          <p:spPr>
            <a:xfrm>
              <a:off x="1977565" y="638355"/>
              <a:ext cx="4016378" cy="1164290"/>
            </a:xfrm>
            <a:prstGeom prst="roundRect">
              <a:avLst>
                <a:gd name="adj" fmla="val 7908"/>
              </a:avLst>
            </a:prstGeom>
            <a:solidFill>
              <a:srgbClr val="6BC5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3B67013-7427-441E-A1E6-905B4CB043B4}"/>
                </a:ext>
              </a:extLst>
            </p:cNvPr>
            <p:cNvSpPr txBox="1"/>
            <p:nvPr/>
          </p:nvSpPr>
          <p:spPr>
            <a:xfrm>
              <a:off x="3205292" y="922734"/>
              <a:ext cx="2590669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r>
                <a:rPr lang="en-US" sz="3600" b="1">
                  <a:solidFill>
                    <a:schemeClr val="bg1"/>
                  </a:solidFill>
                  <a:latin typeface="Gotham Rounded Bold" panose="02000000000000000000" pitchFamily="2" charset="77"/>
                  <a:ea typeface="Segoe UI Black" panose="020B0A02040204020203" pitchFamily="34" charset="0"/>
                </a:rPr>
                <a:t>Footie</a:t>
              </a:r>
              <a:endParaRPr lang="en-IN" sz="3600" b="1">
                <a:solidFill>
                  <a:schemeClr val="bg1"/>
                </a:solidFill>
                <a:latin typeface="Gotham Rounded Bold" panose="02000000000000000000" pitchFamily="2" charset="77"/>
                <a:ea typeface="Segoe UI Black" panose="020B0A02040204020203" pitchFamily="34" charset="0"/>
              </a:endParaRPr>
            </a:p>
          </p:txBody>
        </p:sp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id="{59768120-46A4-4593-B961-EBE942F9C1A1}"/>
                </a:ext>
              </a:extLst>
            </p:cNvPr>
            <p:cNvSpPr/>
            <p:nvPr/>
          </p:nvSpPr>
          <p:spPr>
            <a:xfrm rot="10800000">
              <a:off x="2525130" y="1038965"/>
              <a:ext cx="427085" cy="32153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01AA51B-DBE6-43C9-BA03-CBFD58148260}"/>
                </a:ext>
              </a:extLst>
            </p:cNvPr>
            <p:cNvGrpSpPr/>
            <p:nvPr/>
          </p:nvGrpSpPr>
          <p:grpSpPr>
            <a:xfrm>
              <a:off x="2378469" y="796081"/>
              <a:ext cx="3214571" cy="860756"/>
              <a:chOff x="2365957" y="796081"/>
              <a:chExt cx="3214571" cy="860756"/>
            </a:xfrm>
            <a:solidFill>
              <a:schemeClr val="accent2">
                <a:lumMod val="75000"/>
              </a:schemeClr>
            </a:solidFill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CF907AD6-DBAD-40A3-A9C0-B9D2F675DEDB}"/>
                  </a:ext>
                </a:extLst>
              </p:cNvPr>
              <p:cNvGrpSpPr/>
              <p:nvPr/>
            </p:nvGrpSpPr>
            <p:grpSpPr>
              <a:xfrm>
                <a:off x="2365957" y="796081"/>
                <a:ext cx="97660" cy="860756"/>
                <a:chOff x="2365957" y="796081"/>
                <a:chExt cx="97660" cy="860756"/>
              </a:xfrm>
              <a:grpFill/>
            </p:grpSpPr>
            <p:sp>
              <p:nvSpPr>
                <p:cNvPr id="62" name="Oval 61">
                  <a:extLst>
                    <a:ext uri="{FF2B5EF4-FFF2-40B4-BE49-F238E27FC236}">
                      <a16:creationId xmlns:a16="http://schemas.microsoft.com/office/drawing/2014/main" id="{B46AB12E-2DAA-4FCD-8E62-3F062101FEEC}"/>
                    </a:ext>
                  </a:extLst>
                </p:cNvPr>
                <p:cNvSpPr/>
                <p:nvPr/>
              </p:nvSpPr>
              <p:spPr>
                <a:xfrm>
                  <a:off x="2365957" y="796081"/>
                  <a:ext cx="97660" cy="976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B2A0BFD-D784-4C34-BFDE-16E69AF7CC98}"/>
                    </a:ext>
                  </a:extLst>
                </p:cNvPr>
                <p:cNvSpPr/>
                <p:nvPr/>
              </p:nvSpPr>
              <p:spPr>
                <a:xfrm>
                  <a:off x="2365957" y="1559177"/>
                  <a:ext cx="97660" cy="976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EF06D8FF-804D-4F61-90C0-8CFA80597CE7}"/>
                  </a:ext>
                </a:extLst>
              </p:cNvPr>
              <p:cNvGrpSpPr/>
              <p:nvPr/>
            </p:nvGrpSpPr>
            <p:grpSpPr>
              <a:xfrm>
                <a:off x="5482868" y="796081"/>
                <a:ext cx="97660" cy="860756"/>
                <a:chOff x="2365957" y="796081"/>
                <a:chExt cx="97660" cy="860756"/>
              </a:xfrm>
              <a:grpFill/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B8145014-D4FE-4A50-A682-43AFA4C0F650}"/>
                    </a:ext>
                  </a:extLst>
                </p:cNvPr>
                <p:cNvSpPr/>
                <p:nvPr/>
              </p:nvSpPr>
              <p:spPr>
                <a:xfrm>
                  <a:off x="2365957" y="796081"/>
                  <a:ext cx="97660" cy="976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4EE317E-5AE9-46E6-96A9-A3A814FE4807}"/>
                    </a:ext>
                  </a:extLst>
                </p:cNvPr>
                <p:cNvSpPr/>
                <p:nvPr/>
              </p:nvSpPr>
              <p:spPr>
                <a:xfrm>
                  <a:off x="2365957" y="1559177"/>
                  <a:ext cx="97660" cy="97660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1B11CAEA-4458-40CC-A6C9-9DC326570A46}"/>
                </a:ext>
              </a:extLst>
            </p:cNvPr>
            <p:cNvSpPr/>
            <p:nvPr/>
          </p:nvSpPr>
          <p:spPr>
            <a:xfrm>
              <a:off x="2082804" y="729289"/>
              <a:ext cx="3805900" cy="982422"/>
            </a:xfrm>
            <a:prstGeom prst="roundRect">
              <a:avLst>
                <a:gd name="adj" fmla="val 7908"/>
              </a:avLst>
            </a:prstGeom>
            <a:noFill/>
            <a:ln cap="rnd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57D40C-12B4-414D-B99E-5A8AFFDD2F47}"/>
              </a:ext>
            </a:extLst>
          </p:cNvPr>
          <p:cNvGrpSpPr/>
          <p:nvPr/>
        </p:nvGrpSpPr>
        <p:grpSpPr>
          <a:xfrm>
            <a:off x="4084743" y="3175091"/>
            <a:ext cx="4016378" cy="1164290"/>
            <a:chOff x="6129332" y="638355"/>
            <a:chExt cx="4016378" cy="116429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96F27387-DDBE-4A7C-9A90-A316BD44DF3C}"/>
                </a:ext>
              </a:extLst>
            </p:cNvPr>
            <p:cNvSpPr/>
            <p:nvPr/>
          </p:nvSpPr>
          <p:spPr>
            <a:xfrm>
              <a:off x="6129332" y="638355"/>
              <a:ext cx="4016378" cy="1164290"/>
            </a:xfrm>
            <a:prstGeom prst="roundRect">
              <a:avLst>
                <a:gd name="adj" fmla="val 7908"/>
              </a:avLst>
            </a:prstGeom>
            <a:solidFill>
              <a:srgbClr val="AFE2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197D47F-5E07-404D-9817-377E399328D8}"/>
                </a:ext>
              </a:extLst>
            </p:cNvPr>
            <p:cNvSpPr txBox="1"/>
            <p:nvPr/>
          </p:nvSpPr>
          <p:spPr>
            <a:xfrm>
              <a:off x="6417623" y="961265"/>
              <a:ext cx="2635296" cy="553998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r"/>
              <a:r>
                <a:rPr lang="en-US" sz="3600" b="1">
                  <a:solidFill>
                    <a:schemeClr val="bg1"/>
                  </a:solidFill>
                  <a:latin typeface="Gotham Rounded Bold" panose="02000000000000000000" pitchFamily="2" charset="77"/>
                  <a:ea typeface="Segoe UI Black" panose="020B0A02040204020203" pitchFamily="34" charset="0"/>
                </a:rPr>
                <a:t>Festive</a:t>
              </a:r>
              <a:r>
                <a:rPr lang="en-US" sz="3200" b="1">
                  <a:solidFill>
                    <a:schemeClr val="bg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 </a:t>
              </a:r>
              <a:endParaRPr lang="en-IN" sz="3200" b="1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68" name="Arrow: Right 67">
              <a:extLst>
                <a:ext uri="{FF2B5EF4-FFF2-40B4-BE49-F238E27FC236}">
                  <a16:creationId xmlns:a16="http://schemas.microsoft.com/office/drawing/2014/main" id="{01810704-027C-4775-9C2A-698F0C6C452C}"/>
                </a:ext>
              </a:extLst>
            </p:cNvPr>
            <p:cNvSpPr/>
            <p:nvPr/>
          </p:nvSpPr>
          <p:spPr>
            <a:xfrm>
              <a:off x="9179892" y="1038965"/>
              <a:ext cx="427085" cy="321538"/>
            </a:xfrm>
            <a:prstGeom prst="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834A873-60CE-47FD-BD68-D4167656839F}"/>
                </a:ext>
              </a:extLst>
            </p:cNvPr>
            <p:cNvGrpSpPr/>
            <p:nvPr/>
          </p:nvGrpSpPr>
          <p:grpSpPr>
            <a:xfrm>
              <a:off x="6530236" y="796081"/>
              <a:ext cx="3214571" cy="860756"/>
              <a:chOff x="2365957" y="796081"/>
              <a:chExt cx="3214571" cy="860756"/>
            </a:xfrm>
            <a:solidFill>
              <a:schemeClr val="accent1">
                <a:lumMod val="75000"/>
              </a:schemeClr>
            </a:solidFill>
          </p:grpSpPr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B83B65A6-6B43-408B-84CB-5800ACCA0880}"/>
                  </a:ext>
                </a:extLst>
              </p:cNvPr>
              <p:cNvGrpSpPr/>
              <p:nvPr/>
            </p:nvGrpSpPr>
            <p:grpSpPr>
              <a:xfrm>
                <a:off x="2365957" y="796081"/>
                <a:ext cx="97660" cy="860756"/>
                <a:chOff x="2365957" y="796081"/>
                <a:chExt cx="97660" cy="860756"/>
              </a:xfrm>
              <a:grpFill/>
            </p:grpSpPr>
            <p:sp>
              <p:nvSpPr>
                <p:cNvPr id="75" name="Oval 74">
                  <a:extLst>
                    <a:ext uri="{FF2B5EF4-FFF2-40B4-BE49-F238E27FC236}">
                      <a16:creationId xmlns:a16="http://schemas.microsoft.com/office/drawing/2014/main" id="{53F4508E-5546-4D80-A9F2-0E2684F3C468}"/>
                    </a:ext>
                  </a:extLst>
                </p:cNvPr>
                <p:cNvSpPr/>
                <p:nvPr/>
              </p:nvSpPr>
              <p:spPr>
                <a:xfrm>
                  <a:off x="2365957" y="796081"/>
                  <a:ext cx="97660" cy="9766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6" name="Oval 75">
                  <a:extLst>
                    <a:ext uri="{FF2B5EF4-FFF2-40B4-BE49-F238E27FC236}">
                      <a16:creationId xmlns:a16="http://schemas.microsoft.com/office/drawing/2014/main" id="{302C069F-A490-4D85-BE08-3CF20D5B1F47}"/>
                    </a:ext>
                  </a:extLst>
                </p:cNvPr>
                <p:cNvSpPr/>
                <p:nvPr/>
              </p:nvSpPr>
              <p:spPr>
                <a:xfrm>
                  <a:off x="2365957" y="1559177"/>
                  <a:ext cx="97660" cy="9766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8176538F-7223-4746-A2F0-5539454E1C37}"/>
                  </a:ext>
                </a:extLst>
              </p:cNvPr>
              <p:cNvGrpSpPr/>
              <p:nvPr/>
            </p:nvGrpSpPr>
            <p:grpSpPr>
              <a:xfrm>
                <a:off x="5482868" y="796081"/>
                <a:ext cx="97660" cy="860756"/>
                <a:chOff x="2365957" y="796081"/>
                <a:chExt cx="97660" cy="860756"/>
              </a:xfrm>
              <a:grpFill/>
            </p:grpSpPr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33F7FB7-5BCB-4A38-978F-3F60DE7D65E6}"/>
                    </a:ext>
                  </a:extLst>
                </p:cNvPr>
                <p:cNvSpPr/>
                <p:nvPr/>
              </p:nvSpPr>
              <p:spPr>
                <a:xfrm>
                  <a:off x="2365957" y="796081"/>
                  <a:ext cx="97660" cy="9766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  <p:sp>
              <p:nvSpPr>
                <p:cNvPr id="74" name="Oval 73">
                  <a:extLst>
                    <a:ext uri="{FF2B5EF4-FFF2-40B4-BE49-F238E27FC236}">
                      <a16:creationId xmlns:a16="http://schemas.microsoft.com/office/drawing/2014/main" id="{D14920CC-45B5-41E5-AAF1-2F11719A6C45}"/>
                    </a:ext>
                  </a:extLst>
                </p:cNvPr>
                <p:cNvSpPr/>
                <p:nvPr/>
              </p:nvSpPr>
              <p:spPr>
                <a:xfrm>
                  <a:off x="2365957" y="1559177"/>
                  <a:ext cx="97660" cy="97660"/>
                </a:xfrm>
                <a:prstGeom prst="ellipse">
                  <a:avLst/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IN"/>
                </a:p>
              </p:txBody>
            </p:sp>
          </p:grpSp>
        </p:grpSp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0751CEDC-6B7F-4440-94ED-2D5B79101A10}"/>
                </a:ext>
              </a:extLst>
            </p:cNvPr>
            <p:cNvSpPr/>
            <p:nvPr/>
          </p:nvSpPr>
          <p:spPr>
            <a:xfrm>
              <a:off x="6234571" y="729289"/>
              <a:ext cx="3805900" cy="982422"/>
            </a:xfrm>
            <a:prstGeom prst="roundRect">
              <a:avLst>
                <a:gd name="adj" fmla="val 7908"/>
              </a:avLst>
            </a:prstGeom>
            <a:noFill/>
            <a:ln cap="rnd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pic>
        <p:nvPicPr>
          <p:cNvPr id="79" name="Graphic 78" descr="Holiday tree with solid fill">
            <a:extLst>
              <a:ext uri="{FF2B5EF4-FFF2-40B4-BE49-F238E27FC236}">
                <a16:creationId xmlns:a16="http://schemas.microsoft.com/office/drawing/2014/main" id="{81DE963C-32BE-033F-03F0-F288EABAA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73034" y="3300036"/>
            <a:ext cx="914400" cy="914400"/>
          </a:xfrm>
          <a:prstGeom prst="rect">
            <a:avLst/>
          </a:prstGeom>
        </p:spPr>
      </p:pic>
      <p:pic>
        <p:nvPicPr>
          <p:cNvPr id="8" name="Graphic 7" descr="Football with solid fill">
            <a:extLst>
              <a:ext uri="{FF2B5EF4-FFF2-40B4-BE49-F238E27FC236}">
                <a16:creationId xmlns:a16="http://schemas.microsoft.com/office/drawing/2014/main" id="{FC83F7D6-440B-D00B-3BAA-6A56FD732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027181" y="2060236"/>
            <a:ext cx="615554" cy="615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F39B79-1390-A83E-A670-BA02F518AA61}"/>
              </a:ext>
            </a:extLst>
          </p:cNvPr>
          <p:cNvSpPr txBox="1"/>
          <p:nvPr/>
        </p:nvSpPr>
        <p:spPr>
          <a:xfrm>
            <a:off x="587885" y="5812104"/>
            <a:ext cx="3856017" cy="523220"/>
          </a:xfrm>
          <a:prstGeom prst="rect">
            <a:avLst/>
          </a:prstGeom>
          <a:solidFill>
            <a:srgbClr val="A1D5DF"/>
          </a:solidFill>
        </p:spPr>
        <p:txBody>
          <a:bodyPr wrap="square" rtlCol="0">
            <a:spAutoFit/>
          </a:bodyPr>
          <a:lstStyle/>
          <a:p>
            <a:pPr algn="ctr"/>
            <a:endParaRPr lang="en-GB" sz="2800">
              <a:latin typeface="+mj-lt"/>
            </a:endParaRPr>
          </a:p>
        </p:txBody>
      </p:sp>
      <p:sp>
        <p:nvSpPr>
          <p:cNvPr id="39" name="Rounded Rectangular Callout 38">
            <a:extLst>
              <a:ext uri="{FF2B5EF4-FFF2-40B4-BE49-F238E27FC236}">
                <a16:creationId xmlns:a16="http://schemas.microsoft.com/office/drawing/2014/main" id="{FD863ECE-68A3-FA7B-1B0A-9FA3D48C7029}"/>
              </a:ext>
            </a:extLst>
          </p:cNvPr>
          <p:cNvSpPr/>
          <p:nvPr/>
        </p:nvSpPr>
        <p:spPr>
          <a:xfrm>
            <a:off x="8847218" y="2148197"/>
            <a:ext cx="2678960" cy="2619528"/>
          </a:xfrm>
          <a:prstGeom prst="wedgeRoundRectCallout">
            <a:avLst>
              <a:gd name="adj1" fmla="val -26785"/>
              <a:gd name="adj2" fmla="val 50253"/>
              <a:gd name="adj3" fmla="val 16667"/>
            </a:avLst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  <a:p>
            <a:pPr algn="ctr"/>
            <a:endParaRPr lang="en-GB" sz="1600">
              <a:solidFill>
                <a:srgbClr val="616161"/>
              </a:solidFill>
              <a:latin typeface="Gotham Rounded Bold" panose="02000000000000000000" pitchFamily="50" charset="0"/>
            </a:endParaRPr>
          </a:p>
          <a:p>
            <a:pPr algn="ctr"/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What is your brand ID?</a:t>
            </a:r>
          </a:p>
          <a:p>
            <a:pPr algn="ctr"/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 </a:t>
            </a:r>
          </a:p>
          <a:p>
            <a:pPr algn="ctr"/>
            <a:r>
              <a:rPr lang="en-GB" sz="1600">
                <a:solidFill>
                  <a:srgbClr val="616161"/>
                </a:solidFill>
                <a:latin typeface="Gotham Rounded Bold" panose="02000000000000000000" pitchFamily="50" charset="0"/>
              </a:rPr>
              <a:t>Who is your customer?</a:t>
            </a:r>
          </a:p>
          <a:p>
            <a:pPr algn="ctr"/>
            <a:endParaRPr lang="en-GB" sz="2800"/>
          </a:p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70DF88B-F843-CC29-6052-5B1877CB3CB5}"/>
              </a:ext>
            </a:extLst>
          </p:cNvPr>
          <p:cNvSpPr/>
          <p:nvPr/>
        </p:nvSpPr>
        <p:spPr>
          <a:xfrm>
            <a:off x="8690362" y="4695293"/>
            <a:ext cx="399056" cy="381079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AB7E5E9-8020-8F54-B0DD-C55F25CD9880}"/>
              </a:ext>
            </a:extLst>
          </p:cNvPr>
          <p:cNvSpPr/>
          <p:nvPr/>
        </p:nvSpPr>
        <p:spPr>
          <a:xfrm>
            <a:off x="8454062" y="5063212"/>
            <a:ext cx="313712" cy="292608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8E4CA14-3E6A-E3E3-4B18-0A0726AD0720}"/>
              </a:ext>
            </a:extLst>
          </p:cNvPr>
          <p:cNvSpPr/>
          <p:nvPr/>
        </p:nvSpPr>
        <p:spPr>
          <a:xfrm>
            <a:off x="8277108" y="5330907"/>
            <a:ext cx="184144" cy="195614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ounded Rectangular Callout 43">
            <a:extLst>
              <a:ext uri="{FF2B5EF4-FFF2-40B4-BE49-F238E27FC236}">
                <a16:creationId xmlns:a16="http://schemas.microsoft.com/office/drawing/2014/main" id="{57BA7D9F-82B8-3CE3-20DA-ECB2B7236697}"/>
              </a:ext>
            </a:extLst>
          </p:cNvPr>
          <p:cNvSpPr/>
          <p:nvPr/>
        </p:nvSpPr>
        <p:spPr>
          <a:xfrm>
            <a:off x="753633" y="2148197"/>
            <a:ext cx="2678960" cy="2619528"/>
          </a:xfrm>
          <a:prstGeom prst="wedgeRoundRectCallout">
            <a:avLst>
              <a:gd name="adj1" fmla="val -26785"/>
              <a:gd name="adj2" fmla="val 50253"/>
              <a:gd name="adj3" fmla="val 16667"/>
            </a:avLst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>
              <a:solidFill>
                <a:schemeClr val="tx1"/>
              </a:solidFill>
            </a:endParaRPr>
          </a:p>
          <a:p>
            <a:pPr algn="ctr"/>
            <a:endParaRPr lang="en-GB" sz="2400">
              <a:solidFill>
                <a:schemeClr val="tx1"/>
              </a:solidFill>
            </a:endParaRPr>
          </a:p>
          <a:p>
            <a:pPr algn="ctr"/>
            <a:endParaRPr lang="en-US" sz="800">
              <a:solidFill>
                <a:schemeClr val="tx1"/>
              </a:solidFill>
            </a:endParaRPr>
          </a:p>
          <a:p>
            <a:pPr algn="ctr"/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</a:rPr>
              <a:t>Choose your side: Festive, Footie or both?</a:t>
            </a:r>
          </a:p>
          <a:p>
            <a:pPr algn="ctr"/>
            <a:r>
              <a:rPr lang="en-US" sz="1600">
                <a:solidFill>
                  <a:srgbClr val="616161"/>
                </a:solidFill>
                <a:latin typeface="Gotham Rounded Bold" panose="02000000000000000000" pitchFamily="50" charset="0"/>
              </a:rPr>
              <a:t> Can you deliver an experience for both, and will it impact your core trade long term?  </a:t>
            </a:r>
          </a:p>
          <a:p>
            <a:pPr algn="ctr"/>
            <a:endParaRPr lang="en-GB" sz="2800"/>
          </a:p>
          <a:p>
            <a:pPr algn="ctr"/>
            <a:endParaRPr lang="en-GB" sz="2800">
              <a:solidFill>
                <a:schemeClr val="tx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7693024B-909D-2044-B91D-2674D423F2DA}"/>
              </a:ext>
            </a:extLst>
          </p:cNvPr>
          <p:cNvSpPr/>
          <p:nvPr/>
        </p:nvSpPr>
        <p:spPr>
          <a:xfrm>
            <a:off x="3209314" y="4650895"/>
            <a:ext cx="399056" cy="381079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30AF795-1252-8A0F-C75D-E4F96A24EF87}"/>
              </a:ext>
            </a:extLst>
          </p:cNvPr>
          <p:cNvSpPr/>
          <p:nvPr/>
        </p:nvSpPr>
        <p:spPr>
          <a:xfrm>
            <a:off x="3521358" y="4957774"/>
            <a:ext cx="313712" cy="292608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6AC874B7-0E03-F2AA-B728-03751BF88C48}"/>
              </a:ext>
            </a:extLst>
          </p:cNvPr>
          <p:cNvSpPr/>
          <p:nvPr/>
        </p:nvSpPr>
        <p:spPr>
          <a:xfrm>
            <a:off x="3812560" y="5212244"/>
            <a:ext cx="184144" cy="195614"/>
          </a:xfrm>
          <a:prstGeom prst="ellipse">
            <a:avLst/>
          </a:prstGeom>
          <a:solidFill>
            <a:srgbClr val="A1D5DF"/>
          </a:solidFill>
          <a:ln>
            <a:solidFill>
              <a:srgbClr val="AFE2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4AFA3BD-8AAD-32AC-6C3A-A619DA13053E}"/>
              </a:ext>
            </a:extLst>
          </p:cNvPr>
          <p:cNvSpPr/>
          <p:nvPr/>
        </p:nvSpPr>
        <p:spPr>
          <a:xfrm>
            <a:off x="11049096" y="6488667"/>
            <a:ext cx="112723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pic>
        <p:nvPicPr>
          <p:cNvPr id="11" name="Picture 8">
            <a:extLst>
              <a:ext uri="{FF2B5EF4-FFF2-40B4-BE49-F238E27FC236}">
                <a16:creationId xmlns:a16="http://schemas.microsoft.com/office/drawing/2014/main" id="{33F8868E-A1B8-648C-6DD1-9F5D11E559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7804736" y="-54429"/>
            <a:ext cx="4380371" cy="1320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C11457AF-7487-ECDA-79E1-9FC6359F69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4189982" y="-35752"/>
            <a:ext cx="4380371" cy="13200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C6E8CA14-2791-6CD5-D888-65DA57C7747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4" b="67552"/>
          <a:stretch/>
        </p:blipFill>
        <p:spPr>
          <a:xfrm>
            <a:off x="6894" y="0"/>
            <a:ext cx="4380371" cy="1320000"/>
          </a:xfrm>
          <a:prstGeom prst="rect">
            <a:avLst/>
          </a:prstGeom>
        </p:spPr>
      </p:pic>
      <p:pic>
        <p:nvPicPr>
          <p:cNvPr id="19" name="Picture 5" descr="Icon&#10;&#10;Description automatically generated">
            <a:extLst>
              <a:ext uri="{FF2B5EF4-FFF2-40B4-BE49-F238E27FC236}">
                <a16:creationId xmlns:a16="http://schemas.microsoft.com/office/drawing/2014/main" id="{F68B2054-B2B5-FFBB-3A5A-C01EA2A0AE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49086" y="6209924"/>
            <a:ext cx="2521789" cy="5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5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D7B05-9B91-B947-A564-0D0E8FCB811F}"/>
              </a:ext>
            </a:extLst>
          </p:cNvPr>
          <p:cNvSpPr txBox="1"/>
          <p:nvPr/>
        </p:nvSpPr>
        <p:spPr>
          <a:xfrm>
            <a:off x="5010911" y="2066573"/>
            <a:ext cx="6376417" cy="392152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572135" indent="-457200">
              <a:lnSpc>
                <a:spcPct val="110000"/>
              </a:lnSpc>
            </a:pPr>
            <a:endParaRPr lang="en-GB" sz="2400" b="1">
              <a:ea typeface="Calibri" panose="020F0502020204030204"/>
              <a:cs typeface="Calibri" panose="020F0502020204030204"/>
            </a:endParaRPr>
          </a:p>
          <a:p>
            <a:r>
              <a:rPr lang="en-GB" sz="2400" b="1"/>
              <a:t>Choose Your Side!</a:t>
            </a:r>
          </a:p>
          <a:p>
            <a:endParaRPr lang="en-GB" sz="2400" b="1"/>
          </a:p>
          <a:p>
            <a:r>
              <a:rPr lang="en-GB" sz="2000"/>
              <a:t>If you are driving both Festive &amp; Footie bookings, consider the sales and pre-booking planning logistics as important as the operational ones!</a:t>
            </a:r>
          </a:p>
          <a:p>
            <a:endParaRPr lang="en-GB" sz="2000"/>
          </a:p>
          <a:p>
            <a:r>
              <a:rPr lang="en-GB" sz="2000"/>
              <a:t>Here’s our failsafe checklist to consider when planning, to ensure you maximise revenue without compromising either event. </a:t>
            </a:r>
            <a:endParaRPr lang="en-GB" sz="2000">
              <a:ea typeface="Calibri"/>
              <a:cs typeface="Calibri"/>
            </a:endParaRPr>
          </a:p>
          <a:p>
            <a:pPr marL="572135" indent="-457200">
              <a:lnSpc>
                <a:spcPct val="110000"/>
              </a:lnSpc>
            </a:pPr>
            <a:endParaRPr lang="en-GB" b="1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 pitchFamily="34" charset="0"/>
            </a:endParaRPr>
          </a:p>
          <a:p>
            <a:pPr marL="457835" indent="-342900">
              <a:lnSpc>
                <a:spcPct val="110000"/>
              </a:lnSpc>
              <a:buFont typeface="Wingdings" pitchFamily="2" charset="2"/>
              <a:buChar char="ü"/>
            </a:pPr>
            <a:endParaRPr lang="en-GB" sz="1400" i="1">
              <a:solidFill>
                <a:schemeClr val="tx1">
                  <a:lumMod val="85000"/>
                  <a:lumOff val="15000"/>
                </a:schemeClr>
              </a:solidFill>
              <a:ea typeface="Calibri" panose="020F0502020204030204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5010911" y="598690"/>
            <a:ext cx="7181087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40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4" name="Picture 3" descr="A group of people sitting at a table with food and drinks&#10;&#10;Description automatically generated with medium confidence">
            <a:extLst>
              <a:ext uri="{FF2B5EF4-FFF2-40B4-BE49-F238E27FC236}">
                <a16:creationId xmlns:a16="http://schemas.microsoft.com/office/drawing/2014/main" id="{9F9527B5-89F0-3423-8CE6-0E34F6B97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8964">
            <a:off x="382379" y="954715"/>
            <a:ext cx="3951622" cy="2634415"/>
          </a:xfrm>
          <a:prstGeom prst="rect">
            <a:avLst/>
          </a:prstGeom>
        </p:spPr>
      </p:pic>
      <p:pic>
        <p:nvPicPr>
          <p:cNvPr id="11" name="Picture 10" descr="A picture containing person, people, group, indoor&#10;&#10;Description automatically generated">
            <a:extLst>
              <a:ext uri="{FF2B5EF4-FFF2-40B4-BE49-F238E27FC236}">
                <a16:creationId xmlns:a16="http://schemas.microsoft.com/office/drawing/2014/main" id="{4D62606F-8CF6-216C-8B74-14BDA5ABD2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36750">
            <a:off x="490543" y="3675543"/>
            <a:ext cx="3944505" cy="2623096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7A873281-7F4A-87C7-4A91-9600C75E2E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8284025" y="598690"/>
            <a:ext cx="4380371" cy="132000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5101D33F-B6D1-829F-8150-442709C398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5149087" y="581008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20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8D7B05-9B91-B947-A564-0D0E8FCB811F}"/>
              </a:ext>
            </a:extLst>
          </p:cNvPr>
          <p:cNvSpPr txBox="1"/>
          <p:nvPr/>
        </p:nvSpPr>
        <p:spPr>
          <a:xfrm>
            <a:off x="4998719" y="2486053"/>
            <a:ext cx="6684967" cy="40969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2400" indent="-457200">
              <a:lnSpc>
                <a:spcPct val="110000"/>
              </a:lnSpc>
            </a:pPr>
            <a:r>
              <a:rPr lang="en-GB" sz="2400" b="1"/>
              <a:t>Venue layout</a:t>
            </a:r>
            <a:r>
              <a:rPr lang="en-GB" sz="2400" b="1">
                <a:solidFill>
                  <a:schemeClr val="tx1">
                    <a:lumMod val="85000"/>
                    <a:lumOff val="15000"/>
                  </a:schemeClr>
                </a:solidFill>
                <a:cs typeface="Calibri" panose="020F0502020204030204" pitchFamily="34" charset="0"/>
              </a:rPr>
              <a:t>: </a:t>
            </a:r>
          </a:p>
          <a:p>
            <a:pPr marL="572400" indent="-457200">
              <a:lnSpc>
                <a:spcPct val="110000"/>
              </a:lnSpc>
            </a:pPr>
            <a:endParaRPr lang="en-GB" sz="24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How can you best utilise your bookable space?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Are there any areas you can repurpose?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Will outside areas be viable? </a:t>
            </a:r>
          </a:p>
          <a:p>
            <a:endParaRPr lang="en-GB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/>
              <a:t>If so, what's the bad weather plan?</a:t>
            </a:r>
          </a:p>
          <a:p>
            <a:pPr marL="572400" indent="-457200">
              <a:lnSpc>
                <a:spcPct val="110000"/>
              </a:lnSpc>
            </a:pPr>
            <a:r>
              <a:rPr lang="en-GB" sz="2400" b="1" i="1"/>
              <a:t> </a:t>
            </a:r>
          </a:p>
          <a:p>
            <a:pPr marL="572400" indent="-457200">
              <a:lnSpc>
                <a:spcPct val="110000"/>
              </a:lnSpc>
            </a:pPr>
            <a:endParaRPr lang="en-GB" sz="2400" b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  <a:p>
            <a:pPr marL="458100" indent="-342900">
              <a:lnSpc>
                <a:spcPct val="110000"/>
              </a:lnSpc>
              <a:buFont typeface="Wingdings" pitchFamily="2" charset="2"/>
              <a:buChar char="ü"/>
            </a:pPr>
            <a:endParaRPr lang="en-GB" sz="1400" i="1">
              <a:solidFill>
                <a:schemeClr val="tx1">
                  <a:lumMod val="85000"/>
                  <a:lumOff val="15000"/>
                </a:schemeClr>
              </a:solidFill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4835875" y="598690"/>
            <a:ext cx="7356124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  <a:p>
            <a:r>
              <a:rPr lang="en-GB" sz="40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3" name="Picture 2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656C7EE9-A62E-AA34-2BF2-38DDE82B96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04" r="3291"/>
          <a:stretch/>
        </p:blipFill>
        <p:spPr>
          <a:xfrm rot="20851927">
            <a:off x="400177" y="849289"/>
            <a:ext cx="3923633" cy="3311949"/>
          </a:xfrm>
          <a:prstGeom prst="rect">
            <a:avLst/>
          </a:prstGeom>
        </p:spPr>
      </p:pic>
      <p:pic>
        <p:nvPicPr>
          <p:cNvPr id="11" name="Picture 10" descr="A patio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0FD8FAD7-E1E2-5EBF-5F10-FBAB13203F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98" r="3647"/>
          <a:stretch/>
        </p:blipFill>
        <p:spPr>
          <a:xfrm rot="537665">
            <a:off x="288478" y="3656295"/>
            <a:ext cx="3913880" cy="2868911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92CA1732-75C8-B315-4044-B25203FC07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8513937" y="464800"/>
            <a:ext cx="4380371" cy="13200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E88178DE-085A-8E11-1712-0C419B9AA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4" b="67552"/>
          <a:stretch/>
        </p:blipFill>
        <p:spPr>
          <a:xfrm>
            <a:off x="5149087" y="731776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2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3E31FC-78C1-B642-A539-77ED2229FC37}"/>
              </a:ext>
            </a:extLst>
          </p:cNvPr>
          <p:cNvSpPr txBox="1"/>
          <p:nvPr/>
        </p:nvSpPr>
        <p:spPr>
          <a:xfrm>
            <a:off x="10082289" y="6589372"/>
            <a:ext cx="2185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>
                <a:latin typeface="Calibri" panose="020F0502020204030204" pitchFamily="34" charset="0"/>
                <a:cs typeface="Calibri" panose="020F0502020204030204" pitchFamily="34" charset="0"/>
              </a:rPr>
              <a:t>© Bums on Seats 2022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50B459B-4D8E-4D49-B2E1-536311E0D428}"/>
              </a:ext>
            </a:extLst>
          </p:cNvPr>
          <p:cNvSpPr txBox="1">
            <a:spLocks/>
          </p:cNvSpPr>
          <p:nvPr/>
        </p:nvSpPr>
        <p:spPr>
          <a:xfrm>
            <a:off x="5254752" y="598690"/>
            <a:ext cx="6937246" cy="1325563"/>
          </a:xfrm>
          <a:prstGeom prst="rect">
            <a:avLst/>
          </a:prstGeom>
          <a:solidFill>
            <a:srgbClr val="A1D5DF">
              <a:alpha val="90000"/>
            </a:srgbClr>
          </a:solidFill>
          <a:ln>
            <a:solidFill>
              <a:srgbClr val="A1D5DF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4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  <a:p>
            <a:r>
              <a:rPr lang="en-GB" sz="4000">
                <a:solidFill>
                  <a:schemeClr val="bg1"/>
                </a:solidFill>
                <a:latin typeface="Gotham Rounded Bold" panose="02000000000000000000" pitchFamily="2" charset="77"/>
                <a:cs typeface="Calibri" panose="020F0502020204030204" pitchFamily="34" charset="0"/>
              </a:rPr>
              <a:t>A GAME OF TWO HALVES</a:t>
            </a:r>
          </a:p>
          <a:p>
            <a:endParaRPr lang="en-GB" sz="4000">
              <a:solidFill>
                <a:schemeClr val="bg1"/>
              </a:solidFill>
              <a:latin typeface="Gotham Rounded Bold" panose="02000000000000000000" pitchFamily="2" charset="77"/>
              <a:cs typeface="Calibri" panose="020F0502020204030204" pitchFamily="34" charset="0"/>
            </a:endParaRPr>
          </a:p>
        </p:txBody>
      </p:sp>
      <p:pic>
        <p:nvPicPr>
          <p:cNvPr id="10" name="Picture 9" descr="A blue and red logo&#10;&#10;Description automatically generated with low confidence">
            <a:extLst>
              <a:ext uri="{FF2B5EF4-FFF2-40B4-BE49-F238E27FC236}">
                <a16:creationId xmlns:a16="http://schemas.microsoft.com/office/drawing/2014/main" id="{487D4A68-B0FF-A344-AFEA-972A73027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888" y="83521"/>
            <a:ext cx="2470078" cy="537633"/>
          </a:xfrm>
          <a:prstGeom prst="rect">
            <a:avLst/>
          </a:prstGeom>
        </p:spPr>
      </p:pic>
      <p:pic>
        <p:nvPicPr>
          <p:cNvPr id="6" name="Picture 5" descr="A group of people in a room with large screens&#10;&#10;Description automatically generated with low confidence">
            <a:extLst>
              <a:ext uri="{FF2B5EF4-FFF2-40B4-BE49-F238E27FC236}">
                <a16:creationId xmlns:a16="http://schemas.microsoft.com/office/drawing/2014/main" id="{68FF2194-0FD6-354B-C6A1-0FF4ACA84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86596">
            <a:off x="340721" y="638251"/>
            <a:ext cx="4081461" cy="2718317"/>
          </a:xfrm>
          <a:prstGeom prst="rect">
            <a:avLst/>
          </a:prstGeom>
        </p:spPr>
      </p:pic>
      <p:pic>
        <p:nvPicPr>
          <p:cNvPr id="4" name="Picture 3" descr="A picture containing text, person, indoor, playing&#10;&#10;Description automatically generated">
            <a:extLst>
              <a:ext uri="{FF2B5EF4-FFF2-40B4-BE49-F238E27FC236}">
                <a16:creationId xmlns:a16="http://schemas.microsoft.com/office/drawing/2014/main" id="{8B299424-9202-8E1E-DEE0-7C2FFC034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8414">
            <a:off x="500460" y="3313910"/>
            <a:ext cx="4403068" cy="293244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53131E-95BD-4AA8-B9D4-2943044D8C0F}"/>
              </a:ext>
            </a:extLst>
          </p:cNvPr>
          <p:cNvSpPr txBox="1"/>
          <p:nvPr/>
        </p:nvSpPr>
        <p:spPr>
          <a:xfrm>
            <a:off x="5299517" y="2127343"/>
            <a:ext cx="659587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/>
              <a:t>Pre-booked Packages or Tickets?</a:t>
            </a:r>
          </a:p>
          <a:p>
            <a:endParaRPr lang="en-GB" b="1"/>
          </a:p>
          <a:p>
            <a:r>
              <a:rPr lang="en-GB" sz="1900"/>
              <a:t>If you’re lucky enough to have ample standing capacity AND semi-private areas, you could tier your pre-bookable options for the world cup!</a:t>
            </a:r>
          </a:p>
          <a:p>
            <a:endParaRPr lang="en-GB" sz="1900"/>
          </a:p>
          <a:p>
            <a:r>
              <a:rPr lang="en-GB" sz="1900" i="1"/>
              <a:t>Example:</a:t>
            </a:r>
          </a:p>
          <a:p>
            <a:endParaRPr lang="en-GB" sz="19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/>
              <a:t>Standing ticket entry and 4 drink tokens.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/>
              <a:t>Booth with view of main screen + food + drinks.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/>
              <a:t>Premium booth with your own screen, fridge + food + drinks.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/>
          </a:p>
          <a:p>
            <a:pPr algn="ctr"/>
            <a:r>
              <a:rPr lang="en-US" sz="1900" b="1"/>
              <a:t>Maximise the pre-spend by offering affordable packages with bolt-on premium options. </a:t>
            </a:r>
            <a:endParaRPr lang="en-GB" sz="1900" b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900"/>
          </a:p>
          <a:p>
            <a:endParaRPr lang="en-GB"/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12751137-47CE-76F5-6BCC-F989576FEC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" b="67552"/>
          <a:stretch/>
        </p:blipFill>
        <p:spPr>
          <a:xfrm>
            <a:off x="8537063" y="395600"/>
            <a:ext cx="4380371" cy="1320000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89204661-8729-27FF-C60B-84EBCFB089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t="4" b="67552"/>
          <a:stretch/>
        </p:blipFill>
        <p:spPr>
          <a:xfrm>
            <a:off x="5502655" y="624265"/>
            <a:ext cx="4380371" cy="1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9618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670165682C6747896D4E7041B35C5B" ma:contentTypeVersion="17" ma:contentTypeDescription="Create a new document." ma:contentTypeScope="" ma:versionID="f8daa24cd3f847fcce045c6b75e12124">
  <xsd:schema xmlns:xsd="http://www.w3.org/2001/XMLSchema" xmlns:xs="http://www.w3.org/2001/XMLSchema" xmlns:p="http://schemas.microsoft.com/office/2006/metadata/properties" xmlns:ns2="50001f4f-f0f6-49f1-aee6-360833d27ec4" xmlns:ns3="3875d82c-6f63-447f-bea0-3f8e1b091a7c" targetNamespace="http://schemas.microsoft.com/office/2006/metadata/properties" ma:root="true" ma:fieldsID="5f91bb9cca16449b2ac1f8450fb9e27d" ns2:_="" ns3:_="">
    <xsd:import namespace="50001f4f-f0f6-49f1-aee6-360833d27ec4"/>
    <xsd:import namespace="3875d82c-6f63-447f-bea0-3f8e1b091a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_Flow_SignoffStatu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001f4f-f0f6-49f1-aee6-360833d27e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_Flow_SignoffStatus" ma:index="21" nillable="true" ma:displayName="Sign-off status" ma:internalName="Sign_x002d_off_x0020_status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d89548d6-0abb-4160-901a-9239123a8a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75d82c-6f63-447f-bea0-3f8e1b091a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4dfb09b-f6a9-4731-9bf8-8a5b493339c9}" ma:internalName="TaxCatchAll" ma:showField="CatchAllData" ma:web="3875d82c-6f63-447f-bea0-3f8e1b091a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0001f4f-f0f6-49f1-aee6-360833d27ec4">
      <Terms xmlns="http://schemas.microsoft.com/office/infopath/2007/PartnerControls"/>
    </lcf76f155ced4ddcb4097134ff3c332f>
    <TaxCatchAll xmlns="3875d82c-6f63-447f-bea0-3f8e1b091a7c" xsi:nil="true"/>
    <_Flow_SignoffStatus xmlns="50001f4f-f0f6-49f1-aee6-360833d27ec4" xsi:nil="true"/>
  </documentManagement>
</p:properties>
</file>

<file path=customXml/itemProps1.xml><?xml version="1.0" encoding="utf-8"?>
<ds:datastoreItem xmlns:ds="http://schemas.openxmlformats.org/officeDocument/2006/customXml" ds:itemID="{8AB06C49-251B-4503-AAD1-0DA9E44B53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E7DEEA-49A1-4BB9-BBB6-048552857A42}">
  <ds:schemaRefs>
    <ds:schemaRef ds:uri="3875d82c-6f63-447f-bea0-3f8e1b091a7c"/>
    <ds:schemaRef ds:uri="50001f4f-f0f6-49f1-aee6-360833d27ec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043A89E-3224-458B-ACEB-837054E3F9B2}">
  <ds:schemaRefs>
    <ds:schemaRef ds:uri="3875d82c-6f63-447f-bea0-3f8e1b091a7c"/>
    <ds:schemaRef ds:uri="50001f4f-f0f6-49f1-aee6-360833d27ec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1873</Words>
  <Application>Microsoft Macintosh PowerPoint</Application>
  <PresentationFormat>Widescreen</PresentationFormat>
  <Paragraphs>271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Allison Script</vt:lpstr>
      <vt:lpstr>Arial</vt:lpstr>
      <vt:lpstr>Calibri</vt:lpstr>
      <vt:lpstr>Calibri Light</vt:lpstr>
      <vt:lpstr>Gotham Rounded Bold</vt:lpstr>
      <vt:lpstr>Open Sans</vt:lpstr>
      <vt:lpstr>Regular</vt:lpstr>
      <vt:lpstr>Segoe UI Black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CORE STRATEGY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 Sturgess</dc:creator>
  <cp:lastModifiedBy>amber staynings</cp:lastModifiedBy>
  <cp:revision>16</cp:revision>
  <dcterms:created xsi:type="dcterms:W3CDTF">2022-08-30T12:20:51Z</dcterms:created>
  <dcterms:modified xsi:type="dcterms:W3CDTF">2022-10-07T10:44:59Z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0x010100C2670165682C6747896D4E7041B35C5B</vt:lpwstr>
  </property>
  <property fmtid="{D5CDD505-2E9C-101B-9397-08002B2CF9AE}" pid="3" name="MediaServiceImageTags">
    <vt:lpwstr/>
  </property>
</Properties>
</file>